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57" r:id="rId3"/>
    <p:sldId id="264" r:id="rId4"/>
    <p:sldId id="265" r:id="rId5"/>
    <p:sldId id="267" r:id="rId6"/>
    <p:sldId id="259" r:id="rId7"/>
    <p:sldId id="266" r:id="rId8"/>
    <p:sldId id="268" r:id="rId9"/>
    <p:sldId id="261"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238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000"/>
    <p:restoredTop sz="86395"/>
  </p:normalViewPr>
  <p:slideViewPr>
    <p:cSldViewPr snapToGrid="0" snapToObjects="1">
      <p:cViewPr varScale="1">
        <p:scale>
          <a:sx n="84" d="100"/>
          <a:sy n="84" d="100"/>
        </p:scale>
        <p:origin x="200" y="3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76908A-2AB3-7E47-A82B-F3318ECF8374}" type="datetimeFigureOut">
              <a:rPr lang="en-US" smtClean="0"/>
              <a:t>8/21/20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CCC282-8090-174F-A219-7068A47D5437}" type="slidenum">
              <a:rPr lang="en-US" smtClean="0"/>
              <a:t>‹#›</a:t>
            </a:fld>
            <a:endParaRPr lang="en-US"/>
          </a:p>
        </p:txBody>
      </p:sp>
    </p:spTree>
    <p:extLst>
      <p:ext uri="{BB962C8B-B14F-4D97-AF65-F5344CB8AC3E}">
        <p14:creationId xmlns:p14="http://schemas.microsoft.com/office/powerpoint/2010/main" val="4156296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Site is a new website that Women with Disabilities Australia has created – it is </a:t>
            </a:r>
            <a:r>
              <a:rPr lang="en-US" b="1" dirty="0"/>
              <a:t>by</a:t>
            </a:r>
            <a:r>
              <a:rPr lang="en-US" dirty="0"/>
              <a:t> and </a:t>
            </a:r>
            <a:r>
              <a:rPr lang="en-US" b="1" dirty="0"/>
              <a:t>for</a:t>
            </a:r>
            <a:r>
              <a:rPr lang="en-US" dirty="0"/>
              <a:t> women, girls (aged 15 years and older), feminine-identifying and non-binary people with disability.</a:t>
            </a:r>
          </a:p>
          <a:p>
            <a:endParaRPr lang="en-US" dirty="0"/>
          </a:p>
          <a:p>
            <a:r>
              <a:rPr lang="en-US" dirty="0"/>
              <a:t>You can visit the website at </a:t>
            </a:r>
            <a:r>
              <a:rPr lang="en-US" dirty="0" err="1"/>
              <a:t>oursite.wwda.org.au</a:t>
            </a:r>
            <a:endParaRPr lang="en-US" dirty="0"/>
          </a:p>
          <a:p>
            <a:endParaRPr lang="en-US" dirty="0"/>
          </a:p>
          <a:p>
            <a:r>
              <a:rPr lang="en-US" dirty="0"/>
              <a:t>In this presentation I am going to tell you a bit about what the website is, how it was created, who was involved and how you can find out more.</a:t>
            </a:r>
          </a:p>
        </p:txBody>
      </p:sp>
      <p:sp>
        <p:nvSpPr>
          <p:cNvPr id="4" name="Slide Number Placeholder 3"/>
          <p:cNvSpPr>
            <a:spLocks noGrp="1"/>
          </p:cNvSpPr>
          <p:nvPr>
            <p:ph type="sldNum" sz="quarter" idx="5"/>
          </p:nvPr>
        </p:nvSpPr>
        <p:spPr/>
        <p:txBody>
          <a:bodyPr/>
          <a:lstStyle/>
          <a:p>
            <a:fld id="{76CCC282-8090-174F-A219-7068A47D5437}" type="slidenum">
              <a:rPr lang="en-US" smtClean="0"/>
              <a:t>1</a:t>
            </a:fld>
            <a:endParaRPr lang="en-US"/>
          </a:p>
        </p:txBody>
      </p:sp>
    </p:spTree>
    <p:extLst>
      <p:ext uri="{BB962C8B-B14F-4D97-AF65-F5344CB8AC3E}">
        <p14:creationId xmlns:p14="http://schemas.microsoft.com/office/powerpoint/2010/main" val="186617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listening.</a:t>
            </a:r>
          </a:p>
          <a:p>
            <a:endParaRPr lang="en-US" dirty="0"/>
          </a:p>
          <a:p>
            <a:r>
              <a:rPr lang="en-US" dirty="0"/>
              <a:t>If you would like to find out more you can contact the Our Site team by emailing </a:t>
            </a:r>
            <a:r>
              <a:rPr lang="en-US" dirty="0" err="1"/>
              <a:t>oursite@wwda.org.au</a:t>
            </a:r>
            <a:endParaRPr lang="en-US" dirty="0"/>
          </a:p>
        </p:txBody>
      </p:sp>
      <p:sp>
        <p:nvSpPr>
          <p:cNvPr id="4" name="Slide Number Placeholder 3"/>
          <p:cNvSpPr>
            <a:spLocks noGrp="1"/>
          </p:cNvSpPr>
          <p:nvPr>
            <p:ph type="sldNum" sz="quarter" idx="5"/>
          </p:nvPr>
        </p:nvSpPr>
        <p:spPr/>
        <p:txBody>
          <a:bodyPr/>
          <a:lstStyle/>
          <a:p>
            <a:fld id="{76CCC282-8090-174F-A219-7068A47D5437}" type="slidenum">
              <a:rPr lang="en-US" smtClean="0"/>
              <a:t>10</a:t>
            </a:fld>
            <a:endParaRPr lang="en-US"/>
          </a:p>
        </p:txBody>
      </p:sp>
    </p:spTree>
    <p:extLst>
      <p:ext uri="{BB962C8B-B14F-4D97-AF65-F5344CB8AC3E}">
        <p14:creationId xmlns:p14="http://schemas.microsoft.com/office/powerpoint/2010/main" val="15042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Site provides engaging and practical information and resources in a range of different formats to support women and girls with disability to </a:t>
            </a:r>
            <a:r>
              <a:rPr lang="en-US" b="1" dirty="0"/>
              <a:t>learn about and stand up for their rights</a:t>
            </a:r>
            <a:r>
              <a:rPr lang="en-US" dirty="0"/>
              <a:t>.</a:t>
            </a:r>
          </a:p>
          <a:p>
            <a:endParaRPr lang="en-US" dirty="0"/>
          </a:p>
          <a:p>
            <a:r>
              <a:rPr lang="en-US" dirty="0"/>
              <a:t>Our Site was created because </a:t>
            </a:r>
            <a:r>
              <a:rPr lang="en-US" b="1" dirty="0"/>
              <a:t>women with disability asked for it. </a:t>
            </a:r>
          </a:p>
          <a:p>
            <a:endParaRPr lang="en-US" b="1" dirty="0"/>
          </a:p>
          <a:p>
            <a:r>
              <a:rPr lang="en-US" b="0" dirty="0"/>
              <a:t>For many years the community of women with disability have told WWDA that there is a lack of high quality information available that is accessible and relevant to issues affecting their daily lives. </a:t>
            </a:r>
          </a:p>
          <a:p>
            <a:r>
              <a:rPr lang="en-US" b="0" dirty="0"/>
              <a:t>Our Site was created to address this need.</a:t>
            </a:r>
          </a:p>
        </p:txBody>
      </p:sp>
      <p:sp>
        <p:nvSpPr>
          <p:cNvPr id="4" name="Slide Number Placeholder 3"/>
          <p:cNvSpPr>
            <a:spLocks noGrp="1"/>
          </p:cNvSpPr>
          <p:nvPr>
            <p:ph type="sldNum" sz="quarter" idx="5"/>
          </p:nvPr>
        </p:nvSpPr>
        <p:spPr/>
        <p:txBody>
          <a:bodyPr/>
          <a:lstStyle/>
          <a:p>
            <a:fld id="{76CCC282-8090-174F-A219-7068A47D5437}" type="slidenum">
              <a:rPr lang="en-US" smtClean="0"/>
              <a:t>2</a:t>
            </a:fld>
            <a:endParaRPr lang="en-US"/>
          </a:p>
        </p:txBody>
      </p:sp>
    </p:spTree>
    <p:extLst>
      <p:ext uri="{BB962C8B-B14F-4D97-AF65-F5344CB8AC3E}">
        <p14:creationId xmlns:p14="http://schemas.microsoft.com/office/powerpoint/2010/main" val="3357485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information on Our Site is divided into 5 priority areas. These areas were selected by women and girls with disability.</a:t>
            </a:r>
          </a:p>
          <a:p>
            <a:endParaRPr lang="en-US" dirty="0"/>
          </a:p>
          <a:p>
            <a:r>
              <a:rPr lang="en-AU" sz="1200" b="0" kern="1200" dirty="0">
                <a:solidFill>
                  <a:schemeClr val="tx1"/>
                </a:solidFill>
                <a:effectLst/>
                <a:latin typeface="+mn-lt"/>
                <a:ea typeface="+mn-ea"/>
                <a:cs typeface="+mn-cs"/>
              </a:rPr>
              <a:t>The </a:t>
            </a:r>
            <a:r>
              <a:rPr lang="en-AU" sz="1200" b="1" kern="1200" dirty="0">
                <a:solidFill>
                  <a:schemeClr val="tx1"/>
                </a:solidFill>
                <a:effectLst/>
                <a:latin typeface="+mn-lt"/>
                <a:ea typeface="+mn-ea"/>
                <a:cs typeface="+mn-cs"/>
              </a:rPr>
              <a:t>Your rights </a:t>
            </a:r>
            <a:r>
              <a:rPr lang="en-AU" sz="1200" kern="1200" dirty="0">
                <a:solidFill>
                  <a:schemeClr val="tx1"/>
                </a:solidFill>
                <a:effectLst/>
                <a:latin typeface="+mn-lt"/>
                <a:ea typeface="+mn-ea"/>
                <a:cs typeface="+mn-cs"/>
              </a:rPr>
              <a:t>section provides information on the human rights of women and girls with disability, including United Nations Conventions, Australian and state-based laws. It also provides information on Police Courts and prisons, as well as discrimination and how to make a complaint.</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a:t>
            </a:r>
            <a:r>
              <a:rPr lang="en-AU" sz="1200" b="1" kern="1200" dirty="0">
                <a:solidFill>
                  <a:schemeClr val="tx1"/>
                </a:solidFill>
                <a:effectLst/>
                <a:latin typeface="+mn-lt"/>
                <a:ea typeface="+mn-ea"/>
                <a:cs typeface="+mn-cs"/>
              </a:rPr>
              <a:t>Lead and Take Part </a:t>
            </a:r>
            <a:r>
              <a:rPr lang="en-AU" sz="1200" kern="1200" dirty="0">
                <a:solidFill>
                  <a:schemeClr val="tx1"/>
                </a:solidFill>
                <a:effectLst/>
                <a:latin typeface="+mn-lt"/>
                <a:ea typeface="+mn-ea"/>
                <a:cs typeface="+mn-cs"/>
              </a:rPr>
              <a:t>section provides information about being a leader and taking part in every aspect of your community. This includes information on work, education, hobbies, mentoring, Boards and Committees and leadership organisations.</a:t>
            </a:r>
          </a:p>
          <a:p>
            <a:r>
              <a:rPr lang="en-AU" sz="1200" kern="1200" dirty="0">
                <a:solidFill>
                  <a:schemeClr val="tx1"/>
                </a:solidFill>
                <a:effectLst/>
                <a:latin typeface="+mn-lt"/>
                <a:ea typeface="+mn-ea"/>
                <a:cs typeface="+mn-cs"/>
              </a:rPr>
              <a:t>  </a:t>
            </a:r>
          </a:p>
          <a:p>
            <a:r>
              <a:rPr lang="en-AU" sz="1200" b="0" kern="1200" dirty="0">
                <a:solidFill>
                  <a:schemeClr val="tx1"/>
                </a:solidFill>
                <a:effectLst/>
                <a:latin typeface="+mn-lt"/>
                <a:ea typeface="+mn-ea"/>
                <a:cs typeface="+mn-cs"/>
              </a:rPr>
              <a:t>The</a:t>
            </a:r>
            <a:r>
              <a:rPr lang="en-AU" sz="1200" b="1" kern="1200" dirty="0">
                <a:solidFill>
                  <a:schemeClr val="tx1"/>
                </a:solidFill>
                <a:effectLst/>
                <a:latin typeface="+mn-lt"/>
                <a:ea typeface="+mn-ea"/>
                <a:cs typeface="+mn-cs"/>
              </a:rPr>
              <a:t> Life Choices </a:t>
            </a:r>
            <a:r>
              <a:rPr lang="en-AU" sz="1200" kern="1200" dirty="0">
                <a:solidFill>
                  <a:schemeClr val="tx1"/>
                </a:solidFill>
                <a:effectLst/>
                <a:latin typeface="+mn-lt"/>
                <a:ea typeface="+mn-ea"/>
                <a:cs typeface="+mn-cs"/>
              </a:rPr>
              <a:t>section provides information that supports your right to make your own choices and decisions in everyday life. This includes decisions about money, housing, healthcare and lifestyle. This section also provides information on preparing for national disasters and emergencies. It currently also has a page dedicated to COVID-19.</a:t>
            </a:r>
          </a:p>
          <a:p>
            <a:r>
              <a:rPr lang="en-AU" sz="1200" kern="1200" dirty="0">
                <a:solidFill>
                  <a:schemeClr val="tx1"/>
                </a:solidFill>
                <a:effectLst/>
                <a:latin typeface="+mn-lt"/>
                <a:ea typeface="+mn-ea"/>
                <a:cs typeface="+mn-cs"/>
              </a:rPr>
              <a:t>  </a:t>
            </a:r>
          </a:p>
          <a:p>
            <a:r>
              <a:rPr lang="en-AU" sz="1200" b="0" kern="1200" dirty="0">
                <a:solidFill>
                  <a:schemeClr val="tx1"/>
                </a:solidFill>
                <a:effectLst/>
                <a:latin typeface="+mn-lt"/>
                <a:ea typeface="+mn-ea"/>
                <a:cs typeface="+mn-cs"/>
              </a:rPr>
              <a:t>The </a:t>
            </a:r>
            <a:r>
              <a:rPr lang="en-AU" sz="1200" b="1" kern="1200" dirty="0">
                <a:solidFill>
                  <a:schemeClr val="tx1"/>
                </a:solidFill>
                <a:effectLst/>
                <a:latin typeface="+mn-lt"/>
                <a:ea typeface="+mn-ea"/>
                <a:cs typeface="+mn-cs"/>
              </a:rPr>
              <a:t>Sex and Your Body </a:t>
            </a:r>
            <a:r>
              <a:rPr lang="en-AU" sz="1200" kern="1200" dirty="0">
                <a:solidFill>
                  <a:schemeClr val="tx1"/>
                </a:solidFill>
                <a:effectLst/>
                <a:latin typeface="+mn-lt"/>
                <a:ea typeface="+mn-ea"/>
                <a:cs typeface="+mn-cs"/>
              </a:rPr>
              <a:t>section provides information about your right to express your gender and sexuality, to have relationships and to raise a family. It also contains information on sex, consent, contraception, body image and women’s health. </a:t>
            </a:r>
          </a:p>
          <a:p>
            <a:r>
              <a:rPr lang="en-AU" sz="1200" kern="1200" dirty="0">
                <a:solidFill>
                  <a:schemeClr val="tx1"/>
                </a:solidFill>
                <a:effectLst/>
                <a:latin typeface="+mn-lt"/>
                <a:ea typeface="+mn-ea"/>
                <a:cs typeface="+mn-cs"/>
              </a:rPr>
              <a:t>  </a:t>
            </a:r>
          </a:p>
          <a:p>
            <a:r>
              <a:rPr lang="en-AU" sz="1200" b="0" kern="1200" dirty="0">
                <a:solidFill>
                  <a:schemeClr val="tx1"/>
                </a:solidFill>
                <a:effectLst/>
                <a:latin typeface="+mn-lt"/>
                <a:ea typeface="+mn-ea"/>
                <a:cs typeface="+mn-cs"/>
              </a:rPr>
              <a:t>The</a:t>
            </a:r>
            <a:r>
              <a:rPr lang="en-AU" sz="1200" b="1" kern="1200" dirty="0">
                <a:solidFill>
                  <a:schemeClr val="tx1"/>
                </a:solidFill>
                <a:effectLst/>
                <a:latin typeface="+mn-lt"/>
                <a:ea typeface="+mn-ea"/>
                <a:cs typeface="+mn-cs"/>
              </a:rPr>
              <a:t> Safety from Violence </a:t>
            </a:r>
            <a:r>
              <a:rPr lang="en-AU" sz="1200" kern="1200" dirty="0">
                <a:solidFill>
                  <a:schemeClr val="tx1"/>
                </a:solidFill>
                <a:effectLst/>
                <a:latin typeface="+mn-lt"/>
                <a:ea typeface="+mn-ea"/>
                <a:cs typeface="+mn-cs"/>
              </a:rPr>
              <a:t>section provides information on your right to be free from any form of violence. This includes information on the different types of violence, how to get support if you need it and also how you can participate in the Disability Royal Commission.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Within each section on Our Site there are lots of different pages.</a:t>
            </a:r>
          </a:p>
          <a:p>
            <a:r>
              <a:rPr lang="en-US" sz="1200" kern="1200" dirty="0">
                <a:solidFill>
                  <a:schemeClr val="tx1"/>
                </a:solidFill>
                <a:effectLst/>
                <a:latin typeface="+mn-lt"/>
                <a:ea typeface="+mn-ea"/>
                <a:cs typeface="+mn-cs"/>
              </a:rPr>
              <a:t> </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Once you go into one of these pages, you will find lots of information as well as downloadable resources, videos, images and links.</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CCC282-8090-174F-A219-7068A47D5437}" type="slidenum">
              <a:rPr lang="en-US" smtClean="0"/>
              <a:t>3</a:t>
            </a:fld>
            <a:endParaRPr lang="en-US"/>
          </a:p>
        </p:txBody>
      </p:sp>
    </p:spTree>
    <p:extLst>
      <p:ext uri="{BB962C8B-B14F-4D97-AF65-F5344CB8AC3E}">
        <p14:creationId xmlns:p14="http://schemas.microsoft.com/office/powerpoint/2010/main" val="345303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Site also has a </a:t>
            </a:r>
            <a:r>
              <a:rPr lang="en-US" b="1" dirty="0"/>
              <a:t>Real Stories</a:t>
            </a:r>
            <a:r>
              <a:rPr lang="en-US" dirty="0"/>
              <a:t> section.</a:t>
            </a:r>
          </a:p>
          <a:p>
            <a:endParaRPr lang="en-US" dirty="0"/>
          </a:p>
          <a:p>
            <a:r>
              <a:rPr lang="en-US" dirty="0"/>
              <a:t>This section provides written, video and audio stories from over 40 women with disability across Australia.</a:t>
            </a:r>
          </a:p>
          <a:p>
            <a:r>
              <a:rPr lang="en-US" dirty="0"/>
              <a:t>The Real Stories section is one of the most popular parts of the website. </a:t>
            </a:r>
            <a:r>
              <a:rPr lang="en-AU" sz="1200" kern="1200" dirty="0">
                <a:solidFill>
                  <a:schemeClr val="tx1"/>
                </a:solidFill>
                <a:effectLst/>
                <a:latin typeface="+mn-lt"/>
                <a:ea typeface="+mn-ea"/>
                <a:cs typeface="+mn-cs"/>
              </a:rPr>
              <a:t>In their stories, women share their personal experiences, providing relatable, real-life insights into the concepts addressed on Our Site.</a:t>
            </a:r>
          </a:p>
        </p:txBody>
      </p:sp>
      <p:sp>
        <p:nvSpPr>
          <p:cNvPr id="4" name="Slide Number Placeholder 3"/>
          <p:cNvSpPr>
            <a:spLocks noGrp="1"/>
          </p:cNvSpPr>
          <p:nvPr>
            <p:ph type="sldNum" sz="quarter" idx="5"/>
          </p:nvPr>
        </p:nvSpPr>
        <p:spPr/>
        <p:txBody>
          <a:bodyPr/>
          <a:lstStyle/>
          <a:p>
            <a:fld id="{76CCC282-8090-174F-A219-7068A47D5437}" type="slidenum">
              <a:rPr lang="en-US" smtClean="0"/>
              <a:t>4</a:t>
            </a:fld>
            <a:endParaRPr lang="en-US"/>
          </a:p>
        </p:txBody>
      </p:sp>
    </p:spTree>
    <p:extLst>
      <p:ext uri="{BB962C8B-B14F-4D97-AF65-F5344CB8AC3E}">
        <p14:creationId xmlns:p14="http://schemas.microsoft.com/office/powerpoint/2010/main" val="338774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view Our Site content in “</a:t>
            </a:r>
            <a:r>
              <a:rPr lang="en-US" b="1" dirty="0"/>
              <a:t>Easy Read</a:t>
            </a:r>
            <a:r>
              <a:rPr lang="en-US" dirty="0"/>
              <a:t>” mode.</a:t>
            </a:r>
            <a:r>
              <a:rPr lang="en-AU" sz="1200" kern="1200" dirty="0">
                <a:solidFill>
                  <a:schemeClr val="tx1"/>
                </a:solidFill>
                <a:effectLst/>
                <a:latin typeface="+mn-lt"/>
                <a:ea typeface="+mn-ea"/>
                <a:cs typeface="+mn-cs"/>
              </a:rPr>
              <a:t> Easy Read uses simple and easy to understand language and images. It can be useful for women with intellectual disability, low literacy and/or women whose first language is a language other than English.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76CCC282-8090-174F-A219-7068A47D5437}" type="slidenum">
              <a:rPr lang="en-US" smtClean="0"/>
              <a:t>5</a:t>
            </a:fld>
            <a:endParaRPr lang="en-US"/>
          </a:p>
        </p:txBody>
      </p:sp>
    </p:spTree>
    <p:extLst>
      <p:ext uri="{BB962C8B-B14F-4D97-AF65-F5344CB8AC3E}">
        <p14:creationId xmlns:p14="http://schemas.microsoft.com/office/powerpoint/2010/main" val="391594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Our Site website is the result of a two year national project led by Women With Disabilities Australia (WWDA).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WWDA is a national organisation that represents the more than 2 million women and girls with disability in Australia.</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The key purpose of WWDA is be a national voice for the rights of women and girls with disability and a force to improve the lives of women and girls with disability.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WWDA does research and advocacy work that includes writing documents such as policy submissions, reports for government and media statements. WWDA also implements projects to advance and support the rights of women with disability, such as the Our Site project.</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WWDA received funding through the National Disability Insurance Agency’s </a:t>
            </a:r>
            <a:r>
              <a:rPr lang="en-AU" sz="1200" b="1" kern="1200" dirty="0">
                <a:solidFill>
                  <a:schemeClr val="tx1"/>
                </a:solidFill>
                <a:effectLst/>
                <a:latin typeface="+mn-lt"/>
                <a:ea typeface="+mn-ea"/>
                <a:cs typeface="+mn-cs"/>
              </a:rPr>
              <a:t>Information, Linkages and Capacity Building Program </a:t>
            </a:r>
            <a:r>
              <a:rPr lang="en-AU" sz="1200" kern="1200" dirty="0">
                <a:solidFill>
                  <a:schemeClr val="tx1"/>
                </a:solidFill>
                <a:effectLst/>
                <a:latin typeface="+mn-lt"/>
                <a:ea typeface="+mn-ea"/>
                <a:cs typeface="+mn-cs"/>
              </a:rPr>
              <a:t>to create Our Site. </a:t>
            </a:r>
          </a:p>
          <a:p>
            <a:endParaRPr lang="en-US" dirty="0"/>
          </a:p>
        </p:txBody>
      </p:sp>
      <p:sp>
        <p:nvSpPr>
          <p:cNvPr id="4" name="Slide Number Placeholder 3"/>
          <p:cNvSpPr>
            <a:spLocks noGrp="1"/>
          </p:cNvSpPr>
          <p:nvPr>
            <p:ph type="sldNum" sz="quarter" idx="5"/>
          </p:nvPr>
        </p:nvSpPr>
        <p:spPr/>
        <p:txBody>
          <a:bodyPr/>
          <a:lstStyle/>
          <a:p>
            <a:fld id="{76CCC282-8090-174F-A219-7068A47D5437}" type="slidenum">
              <a:rPr lang="en-US" smtClean="0"/>
              <a:t>6</a:t>
            </a:fld>
            <a:endParaRPr lang="en-US"/>
          </a:p>
        </p:txBody>
      </p:sp>
    </p:spTree>
    <p:extLst>
      <p:ext uri="{BB962C8B-B14F-4D97-AF65-F5344CB8AC3E}">
        <p14:creationId xmlns:p14="http://schemas.microsoft.com/office/powerpoint/2010/main" val="3108432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Our Site website is different in that it was created using a </a:t>
            </a:r>
            <a:r>
              <a:rPr lang="en-AU" sz="1200" b="1" kern="1200" dirty="0">
                <a:solidFill>
                  <a:schemeClr val="tx1"/>
                </a:solidFill>
                <a:effectLst/>
                <a:latin typeface="+mn-lt"/>
                <a:ea typeface="+mn-ea"/>
                <a:cs typeface="+mn-cs"/>
              </a:rPr>
              <a:t>co-design approach. </a:t>
            </a:r>
            <a:r>
              <a:rPr lang="en-AU" sz="1200" kern="1200" dirty="0">
                <a:solidFill>
                  <a:schemeClr val="tx1"/>
                </a:solidFill>
                <a:effectLst/>
                <a:latin typeface="+mn-lt"/>
                <a:ea typeface="+mn-ea"/>
                <a:cs typeface="+mn-cs"/>
              </a:rPr>
              <a:t>This means that WWDA made sure that women with disability were meaningfully involved in every aspect of the website’s creation.</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The project was led and governed by women with disability, who then facilitated involvement of a wide, diverse group of additional women with disability. </a:t>
            </a:r>
          </a:p>
          <a:p>
            <a:r>
              <a:rPr lang="en-AU" sz="1200" kern="1200" dirty="0">
                <a:solidFill>
                  <a:schemeClr val="tx1"/>
                </a:solidFill>
                <a:effectLst/>
                <a:latin typeface="+mn-lt"/>
                <a:ea typeface="+mn-ea"/>
                <a:cs typeface="+mn-cs"/>
              </a:rPr>
              <a:t>In total, over 100 women with disability from across Australia were involved in the Our Site design and development process.</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Women with disability were engaged in lots of different ways. They provided leadership through the WWDA Board and a Project Steering Committee. They provided input into the content and design through workshops and advisory panels. They also had numerous opportunities to test the website as it was developed and provide feedback.</a:t>
            </a:r>
          </a:p>
          <a:p>
            <a:endParaRPr lang="en-US" dirty="0"/>
          </a:p>
        </p:txBody>
      </p:sp>
      <p:sp>
        <p:nvSpPr>
          <p:cNvPr id="4" name="Slide Number Placeholder 3"/>
          <p:cNvSpPr>
            <a:spLocks noGrp="1"/>
          </p:cNvSpPr>
          <p:nvPr>
            <p:ph type="sldNum" sz="quarter" idx="5"/>
          </p:nvPr>
        </p:nvSpPr>
        <p:spPr/>
        <p:txBody>
          <a:bodyPr/>
          <a:lstStyle/>
          <a:p>
            <a:fld id="{76CCC282-8090-174F-A219-7068A47D5437}" type="slidenum">
              <a:rPr lang="en-US" smtClean="0"/>
              <a:t>7</a:t>
            </a:fld>
            <a:endParaRPr lang="en-US"/>
          </a:p>
        </p:txBody>
      </p:sp>
    </p:spTree>
    <p:extLst>
      <p:ext uri="{BB962C8B-B14F-4D97-AF65-F5344CB8AC3E}">
        <p14:creationId xmlns:p14="http://schemas.microsoft.com/office/powerpoint/2010/main" val="565922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The co-design development process has resulted in a website that is truly owned by the community of women with disability.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Participants feel proud of their contribution and many say they have gained confidence through their involvement. Some participants have experienced benefits in their workplaces and careers. Many have benefited on a personal level through making new connections and friendships with other women with disability.</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Here are some quote from women involved. </a:t>
            </a:r>
            <a:br>
              <a:rPr lang="en-AU" sz="1200" kern="1200" dirty="0">
                <a:solidFill>
                  <a:schemeClr val="tx1"/>
                </a:solidFill>
                <a:effectLst/>
                <a:latin typeface="+mn-lt"/>
                <a:ea typeface="+mn-ea"/>
                <a:cs typeface="+mn-cs"/>
              </a:rPr>
            </a:br>
            <a:endParaRPr lang="en-AU"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CCC282-8090-174F-A219-7068A47D5437}" type="slidenum">
              <a:rPr lang="en-US" smtClean="0"/>
              <a:t>8</a:t>
            </a:fld>
            <a:endParaRPr lang="en-US"/>
          </a:p>
        </p:txBody>
      </p:sp>
    </p:spTree>
    <p:extLst>
      <p:ext uri="{BB962C8B-B14F-4D97-AF65-F5344CB8AC3E}">
        <p14:creationId xmlns:p14="http://schemas.microsoft.com/office/powerpoint/2010/main" val="2307338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lots of ways that you can get involved.</a:t>
            </a:r>
          </a:p>
          <a:p>
            <a:endParaRPr lang="en-US" dirty="0"/>
          </a:p>
          <a:p>
            <a:r>
              <a:rPr lang="en-US" dirty="0"/>
              <a:t>Firstly – make sure you check out the website at </a:t>
            </a:r>
            <a:r>
              <a:rPr lang="en-US" dirty="0" err="1"/>
              <a:t>oursite.wwda.org.au</a:t>
            </a:r>
            <a:endParaRPr lang="en-US" dirty="0"/>
          </a:p>
          <a:p>
            <a:endParaRPr lang="en-US" dirty="0"/>
          </a:p>
          <a:p>
            <a:r>
              <a:rPr lang="en-US" dirty="0"/>
              <a:t>Once you are there you can visit the Contribute page to provide feedback. You can also tell us if you would like to share your story on the website.</a:t>
            </a:r>
          </a:p>
          <a:p>
            <a:r>
              <a:rPr lang="en-US" dirty="0"/>
              <a:t>If you visit </a:t>
            </a:r>
            <a:r>
              <a:rPr lang="en-US" dirty="0" err="1"/>
              <a:t>tthe</a:t>
            </a:r>
            <a:r>
              <a:rPr lang="en-US" dirty="0"/>
              <a:t> ‘About’ page, you will find a link to the Our Site report that provides </a:t>
            </a:r>
            <a:r>
              <a:rPr lang="en-US" dirty="0" err="1"/>
              <a:t>alot</a:t>
            </a:r>
            <a:r>
              <a:rPr lang="en-US" dirty="0"/>
              <a:t> more information on how we created Our Site. </a:t>
            </a:r>
          </a:p>
          <a:p>
            <a:endParaRPr lang="en-US" dirty="0"/>
          </a:p>
          <a:p>
            <a:r>
              <a:rPr lang="en-US" dirty="0"/>
              <a:t>If you are a woman or girl with disability, you can also join the linked WWDA Facebook Group. </a:t>
            </a:r>
            <a:r>
              <a:rPr lang="en-AU" sz="1200" b="0" i="0" kern="1200" dirty="0">
                <a:solidFill>
                  <a:schemeClr val="tx1"/>
                </a:solidFill>
                <a:effectLst/>
                <a:latin typeface="+mn-lt"/>
                <a:ea typeface="+mn-ea"/>
                <a:cs typeface="+mn-cs"/>
              </a:rPr>
              <a:t>This group is a warm and friendly space for women and girls (aged 15 years and above) with disability to share ideas, questions and experiences about living in Australia with disability.</a:t>
            </a:r>
            <a:endParaRPr lang="en-US" dirty="0"/>
          </a:p>
          <a:p>
            <a:endParaRPr lang="en-US" dirty="0"/>
          </a:p>
          <a:p>
            <a:r>
              <a:rPr lang="en-US" dirty="0"/>
              <a:t>Finally – make sure you check out the WWDA website and follow WWDA on Facebook, Twitter and Instagram.</a:t>
            </a:r>
          </a:p>
        </p:txBody>
      </p:sp>
      <p:sp>
        <p:nvSpPr>
          <p:cNvPr id="4" name="Slide Number Placeholder 3"/>
          <p:cNvSpPr>
            <a:spLocks noGrp="1"/>
          </p:cNvSpPr>
          <p:nvPr>
            <p:ph type="sldNum" sz="quarter" idx="5"/>
          </p:nvPr>
        </p:nvSpPr>
        <p:spPr/>
        <p:txBody>
          <a:bodyPr/>
          <a:lstStyle/>
          <a:p>
            <a:fld id="{76CCC282-8090-174F-A219-7068A47D5437}" type="slidenum">
              <a:rPr lang="en-US" smtClean="0"/>
              <a:t>9</a:t>
            </a:fld>
            <a:endParaRPr lang="en-US"/>
          </a:p>
        </p:txBody>
      </p:sp>
    </p:spTree>
    <p:extLst>
      <p:ext uri="{BB962C8B-B14F-4D97-AF65-F5344CB8AC3E}">
        <p14:creationId xmlns:p14="http://schemas.microsoft.com/office/powerpoint/2010/main" val="3373795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BB116-274D-154C-BBEE-2861800F83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6925C7-E4E9-7D44-8AAD-47FC59DA093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858EEF-DED5-7A42-9E0D-C67D644CF15F}"/>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5" name="Footer Placeholder 4">
            <a:extLst>
              <a:ext uri="{FF2B5EF4-FFF2-40B4-BE49-F238E27FC236}">
                <a16:creationId xmlns:a16="http://schemas.microsoft.com/office/drawing/2014/main" id="{9B6EDB3A-C184-E34D-813A-97A6BC2784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0C8AF2-DCE7-F44D-8C59-74D08DFFA053}"/>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1807418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77B96-4DEA-0F4F-815D-6AC79356F80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1929A6-BDD9-C042-8905-156A66C39B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450E1-5728-C542-BF6D-F9A4F42EE944}"/>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5" name="Footer Placeholder 4">
            <a:extLst>
              <a:ext uri="{FF2B5EF4-FFF2-40B4-BE49-F238E27FC236}">
                <a16:creationId xmlns:a16="http://schemas.microsoft.com/office/drawing/2014/main" id="{367AF46C-EAED-1C4E-9549-3E1AB2A941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2855C7-FF13-D845-9FBA-3077150A292F}"/>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3470828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867D6C0-8E1A-3F43-AE22-1662257E72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F04B0D-3847-2C47-8DCA-CAB82572B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8F40E1-0264-394C-BECC-9173F98D9DEF}"/>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5" name="Footer Placeholder 4">
            <a:extLst>
              <a:ext uri="{FF2B5EF4-FFF2-40B4-BE49-F238E27FC236}">
                <a16:creationId xmlns:a16="http://schemas.microsoft.com/office/drawing/2014/main" id="{4B94D981-84BA-1F43-A3A8-CECE1D5698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D20655-6FFB-2F46-A5C6-3AA9784F0F07}"/>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21196034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7CFB-8900-6D48-9289-F83F441D12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42AE14-DF9A-3745-A948-29F8BA54C3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B6ACB-1CF0-C34B-94B8-B98C5443291A}"/>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5" name="Footer Placeholder 4">
            <a:extLst>
              <a:ext uri="{FF2B5EF4-FFF2-40B4-BE49-F238E27FC236}">
                <a16:creationId xmlns:a16="http://schemas.microsoft.com/office/drawing/2014/main" id="{7222FF45-C2C4-F045-A651-707B59ACE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4C007F-17E8-9C4D-9351-FF61B8411998}"/>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2863339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68B4E-2AA8-6E4F-B514-9A18E36C49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496D7F-2CF1-8E44-9DDD-FB07716C542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153D32-52E5-DA44-A2B2-1FB527B645FE}"/>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5" name="Footer Placeholder 4">
            <a:extLst>
              <a:ext uri="{FF2B5EF4-FFF2-40B4-BE49-F238E27FC236}">
                <a16:creationId xmlns:a16="http://schemas.microsoft.com/office/drawing/2014/main" id="{873D4CE2-3E1A-994A-B289-A99AC661D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C0E1ED-C125-D34F-A7A6-CC6341FFB06C}"/>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2874966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74E78-30A6-F94E-9F6E-F14CF38F74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6D54BE-16B5-A44C-B2FB-DF37F4345E6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A71EB3-4AC0-994F-A05E-BA27E539F9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ECB1B8-BDD5-1543-BC0D-56FF66B15562}"/>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6" name="Footer Placeholder 5">
            <a:extLst>
              <a:ext uri="{FF2B5EF4-FFF2-40B4-BE49-F238E27FC236}">
                <a16:creationId xmlns:a16="http://schemas.microsoft.com/office/drawing/2014/main" id="{D5661E39-2818-3D42-94B2-C611A4EAE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749843-3B84-FA4A-845A-FA94E528687F}"/>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3639644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2D9E3-0DE3-644A-9250-78EC5402E4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3F58BF0-F7EC-9F4D-86E3-0AFA11F000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D1E177E-53DC-7044-B34C-CD3987E6926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6F65BC-6595-5947-83DF-F4243EBC41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8E4B24-A812-EC4D-A7F0-2D000C5710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485943-407D-6749-B022-91AD864B4361}"/>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8" name="Footer Placeholder 7">
            <a:extLst>
              <a:ext uri="{FF2B5EF4-FFF2-40B4-BE49-F238E27FC236}">
                <a16:creationId xmlns:a16="http://schemas.microsoft.com/office/drawing/2014/main" id="{C9E8C3EA-5756-1545-ABB9-1FAC9D2BF4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6955ED-6339-5248-B08A-7A687D6E40EA}"/>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4224005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FCC8F-E83D-1B4E-A685-292700333C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0141A47-09CE-7D4F-B5B9-BCC95621D9AA}"/>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4" name="Footer Placeholder 3">
            <a:extLst>
              <a:ext uri="{FF2B5EF4-FFF2-40B4-BE49-F238E27FC236}">
                <a16:creationId xmlns:a16="http://schemas.microsoft.com/office/drawing/2014/main" id="{3402B72B-4C3F-0B43-86CF-38C1DB101E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AFFB09-5985-A846-97B3-0B1A19D85B38}"/>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153970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C17202-1AB6-3246-B855-B9D224316E89}"/>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3" name="Footer Placeholder 2">
            <a:extLst>
              <a:ext uri="{FF2B5EF4-FFF2-40B4-BE49-F238E27FC236}">
                <a16:creationId xmlns:a16="http://schemas.microsoft.com/office/drawing/2014/main" id="{3705036C-FC7C-E44E-8298-CFB98D83A0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85AB12-1969-AF4D-8BBD-72811410E734}"/>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83783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0A330-5F7A-844F-B6A5-CE3085663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1AEA46-D906-3849-9D1C-27C13D8327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A75BCA-C663-D844-B40A-D6A617CE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C08E36-70A6-D34A-AF84-18886EEFBD84}"/>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6" name="Footer Placeholder 5">
            <a:extLst>
              <a:ext uri="{FF2B5EF4-FFF2-40B4-BE49-F238E27FC236}">
                <a16:creationId xmlns:a16="http://schemas.microsoft.com/office/drawing/2014/main" id="{4371750E-7B05-374F-8CF3-66D5600E55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C28AF-7160-4F46-81F5-182783B2F323}"/>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23076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ED4B2-0076-EE4F-8611-3648F4ADE3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483BDE-46CF-EE40-9199-65056E80BC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499DF51-EA1A-E743-B4D3-B6E6D4ED93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D6D558-0EFE-6D41-A824-FEA8D886F71C}"/>
              </a:ext>
            </a:extLst>
          </p:cNvPr>
          <p:cNvSpPr>
            <a:spLocks noGrp="1"/>
          </p:cNvSpPr>
          <p:nvPr>
            <p:ph type="dt" sz="half" idx="10"/>
          </p:nvPr>
        </p:nvSpPr>
        <p:spPr/>
        <p:txBody>
          <a:bodyPr/>
          <a:lstStyle/>
          <a:p>
            <a:fld id="{931F504F-1180-2145-B3EA-3B9B70B0874C}" type="datetimeFigureOut">
              <a:rPr lang="en-US" smtClean="0"/>
              <a:t>8/21/20</a:t>
            </a:fld>
            <a:endParaRPr lang="en-US"/>
          </a:p>
        </p:txBody>
      </p:sp>
      <p:sp>
        <p:nvSpPr>
          <p:cNvPr id="6" name="Footer Placeholder 5">
            <a:extLst>
              <a:ext uri="{FF2B5EF4-FFF2-40B4-BE49-F238E27FC236}">
                <a16:creationId xmlns:a16="http://schemas.microsoft.com/office/drawing/2014/main" id="{4731695F-DC02-5F45-A9AD-2FFC8DE82F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9B33AD9-04C0-B64D-A377-7441D466F5E0}"/>
              </a:ext>
            </a:extLst>
          </p:cNvPr>
          <p:cNvSpPr>
            <a:spLocks noGrp="1"/>
          </p:cNvSpPr>
          <p:nvPr>
            <p:ph type="sldNum" sz="quarter" idx="12"/>
          </p:nvPr>
        </p:nvSpPr>
        <p:spPr/>
        <p:txBody>
          <a:bodyPr/>
          <a:lstStyle/>
          <a:p>
            <a:fld id="{32AE9C58-A06F-D840-8D98-CED9B1B3E213}" type="slidenum">
              <a:rPr lang="en-US" smtClean="0"/>
              <a:t>‹#›</a:t>
            </a:fld>
            <a:endParaRPr lang="en-US"/>
          </a:p>
        </p:txBody>
      </p:sp>
    </p:spTree>
    <p:extLst>
      <p:ext uri="{BB962C8B-B14F-4D97-AF65-F5344CB8AC3E}">
        <p14:creationId xmlns:p14="http://schemas.microsoft.com/office/powerpoint/2010/main" val="2908242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7798BD-0CB9-B844-B079-A75A2744B33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DC1BFF-B1FD-B448-8DB7-1A3353D9B4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BF33D-7494-1541-AFF3-A49A788628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1F504F-1180-2145-B3EA-3B9B70B0874C}" type="datetimeFigureOut">
              <a:rPr lang="en-US" smtClean="0"/>
              <a:t>8/21/20</a:t>
            </a:fld>
            <a:endParaRPr lang="en-US"/>
          </a:p>
        </p:txBody>
      </p:sp>
      <p:sp>
        <p:nvSpPr>
          <p:cNvPr id="5" name="Footer Placeholder 4">
            <a:extLst>
              <a:ext uri="{FF2B5EF4-FFF2-40B4-BE49-F238E27FC236}">
                <a16:creationId xmlns:a16="http://schemas.microsoft.com/office/drawing/2014/main" id="{D4C58AE8-0266-6344-92D5-125B044891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1571DE-D29C-FA4C-A65C-312B840287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E9C58-A06F-D840-8D98-CED9B1B3E213}" type="slidenum">
              <a:rPr lang="en-US" smtClean="0"/>
              <a:t>‹#›</a:t>
            </a:fld>
            <a:endParaRPr lang="en-US"/>
          </a:p>
        </p:txBody>
      </p:sp>
    </p:spTree>
    <p:extLst>
      <p:ext uri="{BB962C8B-B14F-4D97-AF65-F5344CB8AC3E}">
        <p14:creationId xmlns:p14="http://schemas.microsoft.com/office/powerpoint/2010/main" val="2494987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mailto:oursite@wwda.org.au" TargetMode="Externa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oursite.wwda.org.au/"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4.pn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tiff"/><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twitter.com/WWDA_AU" TargetMode="External"/><Relationship Id="rId5" Type="http://schemas.openxmlformats.org/officeDocument/2006/relationships/hyperlink" Target="http://www.facebook.com/WWDA.Australia" TargetMode="External"/><Relationship Id="rId4" Type="http://schemas.openxmlformats.org/officeDocument/2006/relationships/hyperlink" Target="http://www.wwda.org.a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99EF96-B2AA-4C4A-A5EE-4A623DC5D581}"/>
              </a:ext>
            </a:extLst>
          </p:cNvPr>
          <p:cNvSpPr>
            <a:spLocks noGrp="1"/>
          </p:cNvSpPr>
          <p:nvPr>
            <p:ph type="title"/>
          </p:nvPr>
        </p:nvSpPr>
        <p:spPr>
          <a:xfrm>
            <a:off x="1097280" y="5033725"/>
            <a:ext cx="10515600" cy="1325563"/>
          </a:xfrm>
        </p:spPr>
        <p:txBody>
          <a:bodyPr>
            <a:normAutofit fontScale="90000"/>
          </a:bodyPr>
          <a:lstStyle/>
          <a:p>
            <a:pPr algn="ctr"/>
            <a:r>
              <a:rPr lang="en-US" sz="3600" b="1" dirty="0"/>
              <a:t>Our Site </a:t>
            </a:r>
            <a:r>
              <a:rPr lang="en-US" sz="3600" dirty="0"/>
              <a:t>– a website </a:t>
            </a:r>
            <a:r>
              <a:rPr lang="en-US" sz="3600" b="1" dirty="0"/>
              <a:t>by</a:t>
            </a:r>
            <a:r>
              <a:rPr lang="en-US" sz="3600" dirty="0"/>
              <a:t> and </a:t>
            </a:r>
            <a:r>
              <a:rPr lang="en-US" sz="3600" b="1" dirty="0"/>
              <a:t>for</a:t>
            </a:r>
            <a:r>
              <a:rPr lang="en-US" sz="3600" dirty="0"/>
              <a:t> women and girls with disability</a:t>
            </a:r>
            <a:br>
              <a:rPr lang="en-US" b="1" u="sng" dirty="0">
                <a:solidFill>
                  <a:srgbClr val="823889"/>
                </a:solidFill>
              </a:rPr>
            </a:br>
            <a:endParaRPr lang="en-US" dirty="0"/>
          </a:p>
        </p:txBody>
      </p:sp>
      <p:sp>
        <p:nvSpPr>
          <p:cNvPr id="5" name="Rectangle 4">
            <a:extLst>
              <a:ext uri="{FF2B5EF4-FFF2-40B4-BE49-F238E27FC236}">
                <a16:creationId xmlns:a16="http://schemas.microsoft.com/office/drawing/2014/main" id="{727A7D5D-6A73-DF44-B440-72192A5B62DB}"/>
              </a:ext>
            </a:extLst>
          </p:cNvPr>
          <p:cNvSpPr/>
          <p:nvPr/>
        </p:nvSpPr>
        <p:spPr>
          <a:xfrm>
            <a:off x="4684652" y="6000663"/>
            <a:ext cx="2822696" cy="461665"/>
          </a:xfrm>
          <a:prstGeom prst="rect">
            <a:avLst/>
          </a:prstGeom>
        </p:spPr>
        <p:txBody>
          <a:bodyPr wrap="none">
            <a:spAutoFit/>
          </a:bodyPr>
          <a:lstStyle/>
          <a:p>
            <a:r>
              <a:rPr lang="en-US" sz="2400" b="1" u="sng" dirty="0" err="1">
                <a:solidFill>
                  <a:srgbClr val="823889"/>
                </a:solidFill>
              </a:rPr>
              <a:t>oursite.wwda.org.au</a:t>
            </a:r>
            <a:endParaRPr lang="en-US" sz="2400" dirty="0"/>
          </a:p>
        </p:txBody>
      </p:sp>
      <p:pic>
        <p:nvPicPr>
          <p:cNvPr id="10" name="Picture 9" descr="Our Site logo">
            <a:extLst>
              <a:ext uri="{FF2B5EF4-FFF2-40B4-BE49-F238E27FC236}">
                <a16:creationId xmlns:a16="http://schemas.microsoft.com/office/drawing/2014/main" id="{E2D9CDA8-1FDA-4D41-AE97-31734D4D2935}"/>
              </a:ext>
            </a:extLst>
          </p:cNvPr>
          <p:cNvPicPr>
            <a:picLocks noChangeAspect="1"/>
          </p:cNvPicPr>
          <p:nvPr/>
        </p:nvPicPr>
        <p:blipFill>
          <a:blip r:embed="rId3"/>
          <a:stretch>
            <a:fillRect/>
          </a:stretch>
        </p:blipFill>
        <p:spPr>
          <a:xfrm>
            <a:off x="3215659" y="53432"/>
            <a:ext cx="5166379" cy="1778804"/>
          </a:xfrm>
          <a:prstGeom prst="rect">
            <a:avLst/>
          </a:prstGeom>
        </p:spPr>
      </p:pic>
      <p:pic>
        <p:nvPicPr>
          <p:cNvPr id="6" name="Picture 5" descr="An illustration of five diverse women with disability">
            <a:extLst>
              <a:ext uri="{FF2B5EF4-FFF2-40B4-BE49-F238E27FC236}">
                <a16:creationId xmlns:a16="http://schemas.microsoft.com/office/drawing/2014/main" id="{213A9CA7-87C3-4B48-91FA-1661A0A814F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3094"/>
          <a:stretch/>
        </p:blipFill>
        <p:spPr>
          <a:xfrm>
            <a:off x="2775746" y="1566081"/>
            <a:ext cx="6218128" cy="3364604"/>
          </a:xfrm>
          <a:prstGeom prst="rect">
            <a:avLst/>
          </a:prstGeom>
        </p:spPr>
      </p:pic>
      <p:pic>
        <p:nvPicPr>
          <p:cNvPr id="8" name="Picture 7" descr="Women with DIsabilitties Australia logo">
            <a:extLst>
              <a:ext uri="{FF2B5EF4-FFF2-40B4-BE49-F238E27FC236}">
                <a16:creationId xmlns:a16="http://schemas.microsoft.com/office/drawing/2014/main" id="{47A446F5-61BC-284B-B1EF-D6A8A8D04F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23106" y="331267"/>
            <a:ext cx="2499757" cy="1131774"/>
          </a:xfrm>
          <a:prstGeom prst="rect">
            <a:avLst/>
          </a:prstGeom>
        </p:spPr>
      </p:pic>
    </p:spTree>
    <p:extLst>
      <p:ext uri="{BB962C8B-B14F-4D97-AF65-F5344CB8AC3E}">
        <p14:creationId xmlns:p14="http://schemas.microsoft.com/office/powerpoint/2010/main" val="365997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4490377-5C11-3843-9E49-2B048C635F65}"/>
              </a:ext>
            </a:extLst>
          </p:cNvPr>
          <p:cNvSpPr/>
          <p:nvPr/>
        </p:nvSpPr>
        <p:spPr>
          <a:xfrm>
            <a:off x="448759" y="5638663"/>
            <a:ext cx="4912435" cy="523220"/>
          </a:xfrm>
          <a:prstGeom prst="rect">
            <a:avLst/>
          </a:prstGeom>
        </p:spPr>
        <p:txBody>
          <a:bodyPr wrap="none">
            <a:spAutoFit/>
          </a:bodyPr>
          <a:lstStyle/>
          <a:p>
            <a:r>
              <a:rPr lang="en-AU" sz="2800" b="1" dirty="0">
                <a:solidFill>
                  <a:srgbClr val="823889"/>
                </a:solidFill>
                <a:ea typeface="+mj-ea"/>
                <a:cs typeface="+mj-cs"/>
              </a:rPr>
              <a:t>Contact: </a:t>
            </a:r>
            <a:r>
              <a:rPr lang="en-AU" sz="2800" b="1" dirty="0">
                <a:solidFill>
                  <a:schemeClr val="accent5">
                    <a:lumMod val="75000"/>
                  </a:schemeClr>
                </a:solidFill>
                <a:ea typeface="+mj-ea"/>
                <a:cs typeface="+mj-cs"/>
                <a:hlinkClick r:id="rId3" tooltip="mailto:oursite@wwda.org.au">
                  <a:extLst>
                    <a:ext uri="{A12FA001-AC4F-418D-AE19-62706E023703}">
                      <ahyp:hlinkClr xmlns:ahyp="http://schemas.microsoft.com/office/drawing/2018/hyperlinkcolor" val="tx"/>
                    </a:ext>
                  </a:extLst>
                </a:hlinkClick>
              </a:rPr>
              <a:t>oursite@wwda.org.au</a:t>
            </a:r>
            <a:endParaRPr lang="en-AU" sz="2800" b="1" dirty="0">
              <a:solidFill>
                <a:schemeClr val="accent5">
                  <a:lumMod val="75000"/>
                </a:schemeClr>
              </a:solidFill>
              <a:ea typeface="+mj-ea"/>
              <a:cs typeface="+mj-cs"/>
            </a:endParaRPr>
          </a:p>
        </p:txBody>
      </p:sp>
      <p:pic>
        <p:nvPicPr>
          <p:cNvPr id="3" name="Picture 2" descr="An illustration of a woman holding her hand in the air">
            <a:extLst>
              <a:ext uri="{FF2B5EF4-FFF2-40B4-BE49-F238E27FC236}">
                <a16:creationId xmlns:a16="http://schemas.microsoft.com/office/drawing/2014/main" id="{B59DCF20-9BEF-C24D-8BF3-3366DA80A5FE}"/>
              </a:ext>
            </a:extLst>
          </p:cNvPr>
          <p:cNvPicPr>
            <a:picLocks noChangeAspect="1"/>
          </p:cNvPicPr>
          <p:nvPr/>
        </p:nvPicPr>
        <p:blipFill>
          <a:blip r:embed="rId4"/>
          <a:stretch>
            <a:fillRect/>
          </a:stretch>
        </p:blipFill>
        <p:spPr>
          <a:xfrm>
            <a:off x="3054832" y="1130298"/>
            <a:ext cx="9558841" cy="13679763"/>
          </a:xfrm>
          <a:prstGeom prst="rect">
            <a:avLst/>
          </a:prstGeom>
        </p:spPr>
      </p:pic>
      <p:sp>
        <p:nvSpPr>
          <p:cNvPr id="5" name="Title 4">
            <a:extLst>
              <a:ext uri="{FF2B5EF4-FFF2-40B4-BE49-F238E27FC236}">
                <a16:creationId xmlns:a16="http://schemas.microsoft.com/office/drawing/2014/main" id="{32AFFD41-B046-2540-A4E6-59C49FCEBFE6}"/>
              </a:ext>
            </a:extLst>
          </p:cNvPr>
          <p:cNvSpPr>
            <a:spLocks noGrp="1"/>
          </p:cNvSpPr>
          <p:nvPr>
            <p:ph type="ctrTitle"/>
          </p:nvPr>
        </p:nvSpPr>
        <p:spPr>
          <a:xfrm>
            <a:off x="-685800" y="1000443"/>
            <a:ext cx="9144000" cy="523220"/>
          </a:xfrm>
        </p:spPr>
        <p:txBody>
          <a:bodyPr>
            <a:normAutofit fontScale="90000"/>
          </a:bodyPr>
          <a:lstStyle/>
          <a:p>
            <a:r>
              <a:rPr lang="en-US" sz="4800" b="1" dirty="0">
                <a:solidFill>
                  <a:srgbClr val="823889"/>
                </a:solidFill>
              </a:rPr>
              <a:t>Thank you!</a:t>
            </a:r>
          </a:p>
        </p:txBody>
      </p:sp>
    </p:spTree>
    <p:extLst>
      <p:ext uri="{BB962C8B-B14F-4D97-AF65-F5344CB8AC3E}">
        <p14:creationId xmlns:p14="http://schemas.microsoft.com/office/powerpoint/2010/main" val="38210109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35FA-6173-4940-9CF0-3A8F1FF25558}"/>
              </a:ext>
            </a:extLst>
          </p:cNvPr>
          <p:cNvSpPr>
            <a:spLocks noGrp="1"/>
          </p:cNvSpPr>
          <p:nvPr>
            <p:ph type="title"/>
          </p:nvPr>
        </p:nvSpPr>
        <p:spPr/>
        <p:txBody>
          <a:bodyPr/>
          <a:lstStyle/>
          <a:p>
            <a:r>
              <a:rPr lang="en-US" b="1" dirty="0">
                <a:solidFill>
                  <a:srgbClr val="823889"/>
                </a:solidFill>
              </a:rPr>
              <a:t>What is Our Site?</a:t>
            </a:r>
          </a:p>
        </p:txBody>
      </p:sp>
      <p:pic>
        <p:nvPicPr>
          <p:cNvPr id="4" name="Picture 3">
            <a:extLst>
              <a:ext uri="{FF2B5EF4-FFF2-40B4-BE49-F238E27FC236}">
                <a16:creationId xmlns:a16="http://schemas.microsoft.com/office/drawing/2014/main" id="{05AA6023-CA17-5243-9D8C-E38257B1E42A}"/>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rot="245778">
            <a:off x="655356" y="1367668"/>
            <a:ext cx="6057900" cy="465455"/>
          </a:xfrm>
          <a:prstGeom prst="rect">
            <a:avLst/>
          </a:prstGeom>
        </p:spPr>
      </p:pic>
      <p:sp>
        <p:nvSpPr>
          <p:cNvPr id="3" name="Content Placeholder 2">
            <a:extLst>
              <a:ext uri="{FF2B5EF4-FFF2-40B4-BE49-F238E27FC236}">
                <a16:creationId xmlns:a16="http://schemas.microsoft.com/office/drawing/2014/main" id="{81A98B16-5AC9-0248-BA2B-36D84C0CF73A}"/>
              </a:ext>
            </a:extLst>
          </p:cNvPr>
          <p:cNvSpPr>
            <a:spLocks noGrp="1"/>
          </p:cNvSpPr>
          <p:nvPr>
            <p:ph idx="1"/>
          </p:nvPr>
        </p:nvSpPr>
        <p:spPr>
          <a:xfrm>
            <a:off x="838200" y="1889125"/>
            <a:ext cx="10515600" cy="4351338"/>
          </a:xfrm>
        </p:spPr>
        <p:txBody>
          <a:bodyPr/>
          <a:lstStyle/>
          <a:p>
            <a:r>
              <a:rPr lang="en-US" dirty="0"/>
              <a:t>A website </a:t>
            </a:r>
            <a:r>
              <a:rPr lang="en-US" b="1" dirty="0"/>
              <a:t>by</a:t>
            </a:r>
            <a:r>
              <a:rPr lang="en-US" dirty="0"/>
              <a:t> and </a:t>
            </a:r>
            <a:r>
              <a:rPr lang="en-US" b="1" dirty="0"/>
              <a:t>for</a:t>
            </a:r>
            <a:r>
              <a:rPr lang="en-US" dirty="0"/>
              <a:t> women and girls with disability.</a:t>
            </a:r>
          </a:p>
          <a:p>
            <a:endParaRPr lang="en-US" dirty="0"/>
          </a:p>
          <a:p>
            <a:r>
              <a:rPr lang="en-US" dirty="0"/>
              <a:t>Information and resources to support women and girls with </a:t>
            </a:r>
            <a:br>
              <a:rPr lang="en-US" dirty="0"/>
            </a:br>
            <a:r>
              <a:rPr lang="en-US" dirty="0"/>
              <a:t>disability to </a:t>
            </a:r>
            <a:r>
              <a:rPr lang="en-US" b="1" dirty="0"/>
              <a:t>learn about and stand up for their rights</a:t>
            </a:r>
            <a:r>
              <a:rPr lang="en-US" dirty="0"/>
              <a:t>.</a:t>
            </a:r>
          </a:p>
          <a:p>
            <a:endParaRPr lang="en-US" dirty="0"/>
          </a:p>
          <a:p>
            <a:r>
              <a:rPr lang="en-US" dirty="0"/>
              <a:t>Created because </a:t>
            </a:r>
            <a:r>
              <a:rPr lang="en-US" b="1" dirty="0"/>
              <a:t>women with disability asked for it.</a:t>
            </a:r>
          </a:p>
          <a:p>
            <a:endParaRPr lang="en-US" dirty="0"/>
          </a:p>
          <a:p>
            <a:pPr marL="0" indent="0">
              <a:buNone/>
            </a:pPr>
            <a:r>
              <a:rPr lang="en-US" sz="3200" dirty="0">
                <a:hlinkClick r:id="rId4"/>
              </a:rPr>
              <a:t>oursite.wwda.org.au</a:t>
            </a:r>
            <a:r>
              <a:rPr lang="en-US" sz="3200" dirty="0"/>
              <a:t> </a:t>
            </a:r>
          </a:p>
          <a:p>
            <a:endParaRPr lang="en-US" dirty="0"/>
          </a:p>
        </p:txBody>
      </p:sp>
      <p:pic>
        <p:nvPicPr>
          <p:cNvPr id="6" name="Picture 5" descr="An illusttration of a young woman wearing a headscrf">
            <a:extLst>
              <a:ext uri="{FF2B5EF4-FFF2-40B4-BE49-F238E27FC236}">
                <a16:creationId xmlns:a16="http://schemas.microsoft.com/office/drawing/2014/main" id="{77AF52DE-3FB5-B44B-A7D1-719BF36CD9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84172" y="1889125"/>
            <a:ext cx="3034358" cy="6858000"/>
          </a:xfrm>
          <a:prstGeom prst="rect">
            <a:avLst/>
          </a:prstGeom>
        </p:spPr>
      </p:pic>
    </p:spTree>
    <p:extLst>
      <p:ext uri="{BB962C8B-B14F-4D97-AF65-F5344CB8AC3E}">
        <p14:creationId xmlns:p14="http://schemas.microsoft.com/office/powerpoint/2010/main" val="29987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35FA-6173-4940-9CF0-3A8F1FF25558}"/>
              </a:ext>
            </a:extLst>
          </p:cNvPr>
          <p:cNvSpPr>
            <a:spLocks noGrp="1"/>
          </p:cNvSpPr>
          <p:nvPr>
            <p:ph type="title"/>
          </p:nvPr>
        </p:nvSpPr>
        <p:spPr/>
        <p:txBody>
          <a:bodyPr/>
          <a:lstStyle/>
          <a:p>
            <a:r>
              <a:rPr lang="en-US" b="1" dirty="0">
                <a:solidFill>
                  <a:srgbClr val="823889"/>
                </a:solidFill>
              </a:rPr>
              <a:t>What is Our Site?</a:t>
            </a:r>
          </a:p>
        </p:txBody>
      </p:sp>
      <p:pic>
        <p:nvPicPr>
          <p:cNvPr id="18" name="Picture 17">
            <a:extLst>
              <a:ext uri="{FF2B5EF4-FFF2-40B4-BE49-F238E27FC236}">
                <a16:creationId xmlns:a16="http://schemas.microsoft.com/office/drawing/2014/main" id="{F4E1FCBA-BBA8-1246-80CE-DB6B224A2E79}"/>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rot="245778">
            <a:off x="655356" y="1367668"/>
            <a:ext cx="6057900" cy="465455"/>
          </a:xfrm>
          <a:prstGeom prst="rect">
            <a:avLst/>
          </a:prstGeom>
        </p:spPr>
      </p:pic>
      <p:sp>
        <p:nvSpPr>
          <p:cNvPr id="3" name="Content Placeholder 2">
            <a:extLst>
              <a:ext uri="{FF2B5EF4-FFF2-40B4-BE49-F238E27FC236}">
                <a16:creationId xmlns:a16="http://schemas.microsoft.com/office/drawing/2014/main" id="{81A98B16-5AC9-0248-BA2B-36D84C0CF73A}"/>
              </a:ext>
            </a:extLst>
          </p:cNvPr>
          <p:cNvSpPr>
            <a:spLocks noGrp="1"/>
          </p:cNvSpPr>
          <p:nvPr>
            <p:ph idx="1"/>
          </p:nvPr>
        </p:nvSpPr>
        <p:spPr>
          <a:xfrm>
            <a:off x="838200" y="1797685"/>
            <a:ext cx="10515600" cy="905903"/>
          </a:xfrm>
        </p:spPr>
        <p:txBody>
          <a:bodyPr/>
          <a:lstStyle/>
          <a:p>
            <a:pPr marL="0" indent="0">
              <a:buNone/>
            </a:pPr>
            <a:r>
              <a:rPr lang="en-US" dirty="0"/>
              <a:t>Information across 5 main areas:</a:t>
            </a:r>
          </a:p>
          <a:p>
            <a:endParaRPr lang="en-US" dirty="0"/>
          </a:p>
          <a:p>
            <a:endParaRPr lang="en-US" dirty="0"/>
          </a:p>
          <a:p>
            <a:endParaRPr lang="en-US" dirty="0"/>
          </a:p>
        </p:txBody>
      </p:sp>
      <p:graphicFrame>
        <p:nvGraphicFramePr>
          <p:cNvPr id="4" name="Table 3" descr="A table listting each of the main Our Site sections and what they contain">
            <a:extLst>
              <a:ext uri="{FF2B5EF4-FFF2-40B4-BE49-F238E27FC236}">
                <a16:creationId xmlns:a16="http://schemas.microsoft.com/office/drawing/2014/main" id="{64B313B2-3868-174A-8C32-80F38D78435B}"/>
              </a:ext>
            </a:extLst>
          </p:cNvPr>
          <p:cNvGraphicFramePr>
            <a:graphicFrameLocks noGrp="1"/>
          </p:cNvGraphicFramePr>
          <p:nvPr>
            <p:extLst>
              <p:ext uri="{D42A27DB-BD31-4B8C-83A1-F6EECF244321}">
                <p14:modId xmlns:p14="http://schemas.microsoft.com/office/powerpoint/2010/main" val="1830728591"/>
              </p:ext>
            </p:extLst>
          </p:nvPr>
        </p:nvGraphicFramePr>
        <p:xfrm>
          <a:off x="990277" y="2324644"/>
          <a:ext cx="9994098" cy="4359275"/>
        </p:xfrm>
        <a:graphic>
          <a:graphicData uri="http://schemas.openxmlformats.org/drawingml/2006/table">
            <a:tbl>
              <a:tblPr firstRow="1" bandRow="1">
                <a:tableStyleId>{2D5ABB26-0587-4C30-8999-92F81FD0307C}</a:tableStyleId>
              </a:tblPr>
              <a:tblGrid>
                <a:gridCol w="1151039">
                  <a:extLst>
                    <a:ext uri="{9D8B030D-6E8A-4147-A177-3AD203B41FA5}">
                      <a16:colId xmlns:a16="http://schemas.microsoft.com/office/drawing/2014/main" val="1229782472"/>
                    </a:ext>
                  </a:extLst>
                </a:gridCol>
                <a:gridCol w="2443384">
                  <a:extLst>
                    <a:ext uri="{9D8B030D-6E8A-4147-A177-3AD203B41FA5}">
                      <a16:colId xmlns:a16="http://schemas.microsoft.com/office/drawing/2014/main" val="3060738257"/>
                    </a:ext>
                  </a:extLst>
                </a:gridCol>
                <a:gridCol w="6399675">
                  <a:extLst>
                    <a:ext uri="{9D8B030D-6E8A-4147-A177-3AD203B41FA5}">
                      <a16:colId xmlns:a16="http://schemas.microsoft.com/office/drawing/2014/main" val="4113511419"/>
                    </a:ext>
                  </a:extLst>
                </a:gridCol>
              </a:tblGrid>
              <a:tr h="735013">
                <a:tc>
                  <a:txBody>
                    <a:bodyPr/>
                    <a:lstStyle/>
                    <a:p>
                      <a:pPr>
                        <a:lnSpc>
                          <a:spcPct val="150000"/>
                        </a:lnSpc>
                        <a:spcBef>
                          <a:spcPts val="400"/>
                        </a:spcBef>
                        <a:spcAft>
                          <a:spcPts val="400"/>
                        </a:spcAft>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US" b="1" dirty="0"/>
                        <a:t>Your Rights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AU" sz="1800" kern="1200" dirty="0">
                          <a:solidFill>
                            <a:schemeClr val="tx1"/>
                          </a:solidFill>
                          <a:effectLst/>
                          <a:latin typeface="+mn-lt"/>
                          <a:ea typeface="+mn-ea"/>
                          <a:cs typeface="+mn-cs"/>
                        </a:rPr>
                        <a:t>Information on the rights of women and girls with disability, including United Nations Conventions and Australian laws.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1027773"/>
                  </a:ext>
                </a:extLst>
              </a:tr>
              <a:tr h="735013">
                <a:tc>
                  <a:txBody>
                    <a:bodyPr/>
                    <a:lstStyle/>
                    <a:p>
                      <a:pPr>
                        <a:lnSpc>
                          <a:spcPct val="150000"/>
                        </a:lnSpc>
                        <a:spcBef>
                          <a:spcPts val="400"/>
                        </a:spcBef>
                        <a:spcAft>
                          <a:spcPts val="400"/>
                        </a:spcAft>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US" b="1" dirty="0"/>
                        <a:t>Lead and Take Part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AU" sz="1800" kern="1200" dirty="0">
                          <a:solidFill>
                            <a:schemeClr val="tx1"/>
                          </a:solidFill>
                          <a:effectLst/>
                          <a:latin typeface="+mn-lt"/>
                          <a:ea typeface="+mn-ea"/>
                          <a:cs typeface="+mn-cs"/>
                        </a:rPr>
                        <a:t>Information about being a leader and taking part in every aspect of your community including work, education and hobbies.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3949016"/>
                  </a:ext>
                </a:extLst>
              </a:tr>
              <a:tr h="735013">
                <a:tc>
                  <a:txBody>
                    <a:bodyPr/>
                    <a:lstStyle/>
                    <a:p>
                      <a:pPr>
                        <a:lnSpc>
                          <a:spcPct val="150000"/>
                        </a:lnSpc>
                        <a:spcBef>
                          <a:spcPts val="400"/>
                        </a:spcBef>
                        <a:spcAft>
                          <a:spcPts val="400"/>
                        </a:spcAft>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US" b="1" dirty="0"/>
                        <a:t>Life Choices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AU" sz="1800" kern="1200" dirty="0">
                          <a:solidFill>
                            <a:schemeClr val="tx1"/>
                          </a:solidFill>
                          <a:effectLst/>
                          <a:latin typeface="+mn-lt"/>
                          <a:ea typeface="+mn-ea"/>
                          <a:cs typeface="+mn-cs"/>
                        </a:rPr>
                        <a:t>Information that supports your right to make your own decisions about all parts of your life including money, housing and health.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28297089"/>
                  </a:ext>
                </a:extLst>
              </a:tr>
              <a:tr h="735013">
                <a:tc>
                  <a:txBody>
                    <a:bodyPr/>
                    <a:lstStyle/>
                    <a:p>
                      <a:pPr>
                        <a:lnSpc>
                          <a:spcPct val="150000"/>
                        </a:lnSpc>
                        <a:spcBef>
                          <a:spcPts val="400"/>
                        </a:spcBef>
                        <a:spcAft>
                          <a:spcPts val="400"/>
                        </a:spcAft>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US" b="1" dirty="0"/>
                        <a:t>Sex and Your Body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AU" sz="1800" kern="1200" dirty="0">
                          <a:solidFill>
                            <a:schemeClr val="tx1"/>
                          </a:solidFill>
                          <a:effectLst/>
                          <a:latin typeface="+mn-lt"/>
                          <a:ea typeface="+mn-ea"/>
                          <a:cs typeface="+mn-cs"/>
                        </a:rPr>
                        <a:t>Information about your right to express your gender and sexuality, to have relationships and to raise a family.</a:t>
                      </a:r>
                      <a:r>
                        <a:rPr lang="en-AU" dirty="0">
                          <a:effectLst/>
                        </a:rPr>
                        <a:t>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4035394"/>
                  </a:ext>
                </a:extLst>
              </a:tr>
              <a:tr h="735013">
                <a:tc>
                  <a:txBody>
                    <a:bodyPr/>
                    <a:lstStyle/>
                    <a:p>
                      <a:pPr>
                        <a:lnSpc>
                          <a:spcPct val="150000"/>
                        </a:lnSpc>
                        <a:spcBef>
                          <a:spcPts val="400"/>
                        </a:spcBef>
                        <a:spcAft>
                          <a:spcPts val="400"/>
                        </a:spcAft>
                      </a:pP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US" b="1" dirty="0"/>
                        <a:t>Safety and violence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50000"/>
                        </a:lnSpc>
                        <a:spcBef>
                          <a:spcPts val="400"/>
                        </a:spcBef>
                        <a:spcAft>
                          <a:spcPts val="400"/>
                        </a:spcAft>
                      </a:pPr>
                      <a:r>
                        <a:rPr lang="en-AU" sz="1800" kern="1200" dirty="0">
                          <a:solidFill>
                            <a:schemeClr val="tx1"/>
                          </a:solidFill>
                          <a:effectLst/>
                          <a:latin typeface="+mn-lt"/>
                          <a:ea typeface="+mn-ea"/>
                          <a:cs typeface="+mn-cs"/>
                        </a:rPr>
                        <a:t>Information on your right to be free from any form of violence, and how to get help if you need it. </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9145261"/>
                  </a:ext>
                </a:extLst>
              </a:tr>
            </a:tbl>
          </a:graphicData>
        </a:graphic>
      </p:graphicFrame>
      <p:pic>
        <p:nvPicPr>
          <p:cNvPr id="13" name="Graphic 12" descr="Your Rights icon">
            <a:extLst>
              <a:ext uri="{FF2B5EF4-FFF2-40B4-BE49-F238E27FC236}">
                <a16:creationId xmlns:a16="http://schemas.microsoft.com/office/drawing/2014/main" id="{05EC5AF2-AB8F-AE48-86A9-10DEF353DFF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108175" y="2432101"/>
            <a:ext cx="688979" cy="688979"/>
          </a:xfrm>
          <a:prstGeom prst="rect">
            <a:avLst/>
          </a:prstGeom>
        </p:spPr>
      </p:pic>
      <p:pic>
        <p:nvPicPr>
          <p:cNvPr id="9" name="Graphic 8" descr="Lead and take part icon">
            <a:extLst>
              <a:ext uri="{FF2B5EF4-FFF2-40B4-BE49-F238E27FC236}">
                <a16:creationId xmlns:a16="http://schemas.microsoft.com/office/drawing/2014/main" id="{A1241E75-4BCC-D442-BCB4-DDD03D6C2E02}"/>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08175" y="3315327"/>
            <a:ext cx="688979" cy="688979"/>
          </a:xfrm>
          <a:prstGeom prst="rect">
            <a:avLst/>
          </a:prstGeom>
        </p:spPr>
      </p:pic>
      <p:pic>
        <p:nvPicPr>
          <p:cNvPr id="7" name="Graphic 6" descr="Life Choices icon">
            <a:extLst>
              <a:ext uri="{FF2B5EF4-FFF2-40B4-BE49-F238E27FC236}">
                <a16:creationId xmlns:a16="http://schemas.microsoft.com/office/drawing/2014/main" id="{D177087F-1AE1-7347-B7EC-BEE9F9B10D7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139603" y="4218164"/>
            <a:ext cx="590084" cy="590084"/>
          </a:xfrm>
          <a:prstGeom prst="rect">
            <a:avLst/>
          </a:prstGeom>
        </p:spPr>
      </p:pic>
      <p:pic>
        <p:nvPicPr>
          <p:cNvPr id="11" name="Graphic 10" descr="Sex and Your Body icon">
            <a:extLst>
              <a:ext uri="{FF2B5EF4-FFF2-40B4-BE49-F238E27FC236}">
                <a16:creationId xmlns:a16="http://schemas.microsoft.com/office/drawing/2014/main" id="{E7DA7685-9E36-2A43-A84A-F8E34BFD9138}"/>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44124" y="5089022"/>
            <a:ext cx="617083" cy="617083"/>
          </a:xfrm>
          <a:prstGeom prst="rect">
            <a:avLst/>
          </a:prstGeom>
        </p:spPr>
      </p:pic>
      <p:pic>
        <p:nvPicPr>
          <p:cNvPr id="17" name="Graphic 16" descr="Safety and violence icon">
            <a:extLst>
              <a:ext uri="{FF2B5EF4-FFF2-40B4-BE49-F238E27FC236}">
                <a16:creationId xmlns:a16="http://schemas.microsoft.com/office/drawing/2014/main" id="{8C5B4AC5-3112-2F4F-9449-1F53DEBAFFF2}"/>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1268012" y="5923629"/>
            <a:ext cx="504297" cy="621047"/>
          </a:xfrm>
          <a:prstGeom prst="rect">
            <a:avLst/>
          </a:prstGeom>
        </p:spPr>
      </p:pic>
    </p:spTree>
    <p:extLst>
      <p:ext uri="{BB962C8B-B14F-4D97-AF65-F5344CB8AC3E}">
        <p14:creationId xmlns:p14="http://schemas.microsoft.com/office/powerpoint/2010/main" val="899710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35FA-6173-4940-9CF0-3A8F1FF25558}"/>
              </a:ext>
            </a:extLst>
          </p:cNvPr>
          <p:cNvSpPr>
            <a:spLocks noGrp="1"/>
          </p:cNvSpPr>
          <p:nvPr>
            <p:ph type="title"/>
          </p:nvPr>
        </p:nvSpPr>
        <p:spPr/>
        <p:txBody>
          <a:bodyPr/>
          <a:lstStyle/>
          <a:p>
            <a:r>
              <a:rPr lang="en-US" b="1" dirty="0">
                <a:solidFill>
                  <a:srgbClr val="823889"/>
                </a:solidFill>
              </a:rPr>
              <a:t>What is Our Site?</a:t>
            </a:r>
          </a:p>
        </p:txBody>
      </p:sp>
      <p:pic>
        <p:nvPicPr>
          <p:cNvPr id="8" name="Picture 7">
            <a:extLst>
              <a:ext uri="{FF2B5EF4-FFF2-40B4-BE49-F238E27FC236}">
                <a16:creationId xmlns:a16="http://schemas.microsoft.com/office/drawing/2014/main" id="{53646F40-BAC3-6740-AD2F-8498FB08EE6B}"/>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rot="245778">
            <a:off x="655356" y="1367668"/>
            <a:ext cx="6057900" cy="465455"/>
          </a:xfrm>
          <a:prstGeom prst="rect">
            <a:avLst/>
          </a:prstGeom>
        </p:spPr>
      </p:pic>
      <p:sp>
        <p:nvSpPr>
          <p:cNvPr id="3" name="Content Placeholder 2">
            <a:extLst>
              <a:ext uri="{FF2B5EF4-FFF2-40B4-BE49-F238E27FC236}">
                <a16:creationId xmlns:a16="http://schemas.microsoft.com/office/drawing/2014/main" id="{81A98B16-5AC9-0248-BA2B-36D84C0CF73A}"/>
              </a:ext>
            </a:extLst>
          </p:cNvPr>
          <p:cNvSpPr>
            <a:spLocks noGrp="1"/>
          </p:cNvSpPr>
          <p:nvPr>
            <p:ph idx="1"/>
          </p:nvPr>
        </p:nvSpPr>
        <p:spPr>
          <a:xfrm>
            <a:off x="838200" y="1889125"/>
            <a:ext cx="10515600" cy="4351338"/>
          </a:xfrm>
        </p:spPr>
        <p:txBody>
          <a:bodyPr/>
          <a:lstStyle/>
          <a:p>
            <a:pPr marL="0" indent="0">
              <a:buNone/>
            </a:pPr>
            <a:r>
              <a:rPr lang="en-US" dirty="0"/>
              <a:t>Over 40 </a:t>
            </a:r>
            <a:r>
              <a:rPr lang="en-US" b="1" dirty="0"/>
              <a:t>real stories</a:t>
            </a:r>
            <a:r>
              <a:rPr lang="en-US" dirty="0"/>
              <a:t> from women with disability around Australia.</a:t>
            </a:r>
          </a:p>
          <a:p>
            <a:endParaRPr lang="en-US" dirty="0"/>
          </a:p>
          <a:p>
            <a:endParaRPr lang="en-US" dirty="0"/>
          </a:p>
        </p:txBody>
      </p:sp>
      <p:pic>
        <p:nvPicPr>
          <p:cNvPr id="9" name="Picture 8" descr="A photo of a woman in a wheelchair smiling">
            <a:extLst>
              <a:ext uri="{FF2B5EF4-FFF2-40B4-BE49-F238E27FC236}">
                <a16:creationId xmlns:a16="http://schemas.microsoft.com/office/drawing/2014/main" id="{C3F74717-6DB6-9547-950B-8221F1B67C2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220" y="2828922"/>
            <a:ext cx="3496468" cy="3496468"/>
          </a:xfrm>
          <a:prstGeom prst="rect">
            <a:avLst/>
          </a:prstGeom>
        </p:spPr>
      </p:pic>
      <p:pic>
        <p:nvPicPr>
          <p:cNvPr id="5" name="Picture 4" descr="A photo of a woman sitting in a red chair and smiling">
            <a:extLst>
              <a:ext uri="{FF2B5EF4-FFF2-40B4-BE49-F238E27FC236}">
                <a16:creationId xmlns:a16="http://schemas.microsoft.com/office/drawing/2014/main" id="{BB88DB38-201C-E34D-85E3-366B002DB9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17542" y="2625724"/>
            <a:ext cx="4623196" cy="4623196"/>
          </a:xfrm>
          <a:prstGeom prst="rect">
            <a:avLst/>
          </a:prstGeom>
        </p:spPr>
      </p:pic>
      <p:pic>
        <p:nvPicPr>
          <p:cNvPr id="7" name="Picture 6" descr="A photo of a woman in a garden">
            <a:extLst>
              <a:ext uri="{FF2B5EF4-FFF2-40B4-BE49-F238E27FC236}">
                <a16:creationId xmlns:a16="http://schemas.microsoft.com/office/drawing/2014/main" id="{3E8A9C45-107E-364C-9FB1-46C0EF639E6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469314" y="2544962"/>
            <a:ext cx="3865563" cy="4189412"/>
          </a:xfrm>
          <a:prstGeom prst="rect">
            <a:avLst/>
          </a:prstGeom>
        </p:spPr>
      </p:pic>
    </p:spTree>
    <p:extLst>
      <p:ext uri="{BB962C8B-B14F-4D97-AF65-F5344CB8AC3E}">
        <p14:creationId xmlns:p14="http://schemas.microsoft.com/office/powerpoint/2010/main" val="3776383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35FA-6173-4940-9CF0-3A8F1FF25558}"/>
              </a:ext>
            </a:extLst>
          </p:cNvPr>
          <p:cNvSpPr>
            <a:spLocks noGrp="1"/>
          </p:cNvSpPr>
          <p:nvPr>
            <p:ph type="title"/>
          </p:nvPr>
        </p:nvSpPr>
        <p:spPr/>
        <p:txBody>
          <a:bodyPr/>
          <a:lstStyle/>
          <a:p>
            <a:r>
              <a:rPr lang="en-US" b="1" dirty="0">
                <a:solidFill>
                  <a:srgbClr val="823889"/>
                </a:solidFill>
              </a:rPr>
              <a:t>What is Our Site?</a:t>
            </a:r>
          </a:p>
        </p:txBody>
      </p:sp>
      <p:pic>
        <p:nvPicPr>
          <p:cNvPr id="6" name="Picture 5">
            <a:extLst>
              <a:ext uri="{FF2B5EF4-FFF2-40B4-BE49-F238E27FC236}">
                <a16:creationId xmlns:a16="http://schemas.microsoft.com/office/drawing/2014/main" id="{91A6629E-F8AD-D54D-AC20-945E47491425}"/>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rot="245778">
            <a:off x="655356" y="1367668"/>
            <a:ext cx="6057900" cy="465455"/>
          </a:xfrm>
          <a:prstGeom prst="rect">
            <a:avLst/>
          </a:prstGeom>
        </p:spPr>
      </p:pic>
      <p:sp>
        <p:nvSpPr>
          <p:cNvPr id="3" name="Content Placeholder 2">
            <a:extLst>
              <a:ext uri="{FF2B5EF4-FFF2-40B4-BE49-F238E27FC236}">
                <a16:creationId xmlns:a16="http://schemas.microsoft.com/office/drawing/2014/main" id="{81A98B16-5AC9-0248-BA2B-36D84C0CF73A}"/>
              </a:ext>
            </a:extLst>
          </p:cNvPr>
          <p:cNvSpPr>
            <a:spLocks noGrp="1"/>
          </p:cNvSpPr>
          <p:nvPr>
            <p:ph idx="1"/>
          </p:nvPr>
        </p:nvSpPr>
        <p:spPr>
          <a:xfrm>
            <a:off x="838200" y="1889125"/>
            <a:ext cx="3219450" cy="4351338"/>
          </a:xfrm>
        </p:spPr>
        <p:txBody>
          <a:bodyPr/>
          <a:lstStyle/>
          <a:p>
            <a:pPr marL="0" indent="0">
              <a:buNone/>
            </a:pPr>
            <a:r>
              <a:rPr lang="en-US" b="1" dirty="0"/>
              <a:t>Easy Read </a:t>
            </a:r>
            <a:r>
              <a:rPr lang="en-US" dirty="0"/>
              <a:t>version</a:t>
            </a:r>
          </a:p>
          <a:p>
            <a:pPr marL="0" indent="0">
              <a:buNone/>
            </a:pPr>
            <a:br>
              <a:rPr lang="en-US" dirty="0"/>
            </a:br>
            <a:r>
              <a:rPr lang="en-US" dirty="0"/>
              <a:t>For women with </a:t>
            </a:r>
            <a:br>
              <a:rPr lang="en-US" dirty="0"/>
            </a:br>
            <a:r>
              <a:rPr lang="en-US" dirty="0"/>
              <a:t>intellectual disability, low literacy and some women whose first language is not English. </a:t>
            </a:r>
          </a:p>
          <a:p>
            <a:pPr marL="0" indent="0">
              <a:buNone/>
            </a:pPr>
            <a:endParaRPr lang="en-US" dirty="0"/>
          </a:p>
          <a:p>
            <a:endParaRPr lang="en-US" dirty="0"/>
          </a:p>
          <a:p>
            <a:endParaRPr lang="en-US" dirty="0"/>
          </a:p>
        </p:txBody>
      </p:sp>
      <p:pic>
        <p:nvPicPr>
          <p:cNvPr id="5" name="Picture 4" descr="Screen shot of the Easy Read homepage">
            <a:extLst>
              <a:ext uri="{FF2B5EF4-FFF2-40B4-BE49-F238E27FC236}">
                <a16:creationId xmlns:a16="http://schemas.microsoft.com/office/drawing/2014/main" id="{1CE7C9EE-E04A-AB4D-A74C-B66A5EB5ED7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6251" y="2161702"/>
            <a:ext cx="7280910" cy="4408961"/>
          </a:xfrm>
          <a:prstGeom prst="rect">
            <a:avLst/>
          </a:prstGeom>
          <a:ln w="12700">
            <a:solidFill>
              <a:srgbClr val="823889"/>
            </a:solidFill>
          </a:ln>
        </p:spPr>
      </p:pic>
    </p:spTree>
    <p:extLst>
      <p:ext uri="{BB962C8B-B14F-4D97-AF65-F5344CB8AC3E}">
        <p14:creationId xmlns:p14="http://schemas.microsoft.com/office/powerpoint/2010/main" val="4155047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2C43A-8D0F-5542-B616-6E9D50DF8AE5}"/>
              </a:ext>
            </a:extLst>
          </p:cNvPr>
          <p:cNvSpPr>
            <a:spLocks noGrp="1"/>
          </p:cNvSpPr>
          <p:nvPr>
            <p:ph type="title"/>
          </p:nvPr>
        </p:nvSpPr>
        <p:spPr>
          <a:xfrm>
            <a:off x="838200" y="365125"/>
            <a:ext cx="10515600" cy="1325563"/>
          </a:xfrm>
        </p:spPr>
        <p:txBody>
          <a:bodyPr/>
          <a:lstStyle/>
          <a:p>
            <a:r>
              <a:rPr lang="en-US" b="1" dirty="0">
                <a:solidFill>
                  <a:srgbClr val="823889"/>
                </a:solidFill>
              </a:rPr>
              <a:t>Who created Our Site?</a:t>
            </a:r>
          </a:p>
        </p:txBody>
      </p:sp>
      <p:pic>
        <p:nvPicPr>
          <p:cNvPr id="7" name="Picture 6">
            <a:extLst>
              <a:ext uri="{FF2B5EF4-FFF2-40B4-BE49-F238E27FC236}">
                <a16:creationId xmlns:a16="http://schemas.microsoft.com/office/drawing/2014/main" id="{B83EEAC9-1043-BA46-9CE4-89CB1918F9C4}"/>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rot="245778">
            <a:off x="655356" y="1367668"/>
            <a:ext cx="6057900" cy="465455"/>
          </a:xfrm>
          <a:prstGeom prst="rect">
            <a:avLst/>
          </a:prstGeom>
        </p:spPr>
      </p:pic>
      <p:sp>
        <p:nvSpPr>
          <p:cNvPr id="3" name="Content Placeholder 2">
            <a:extLst>
              <a:ext uri="{FF2B5EF4-FFF2-40B4-BE49-F238E27FC236}">
                <a16:creationId xmlns:a16="http://schemas.microsoft.com/office/drawing/2014/main" id="{268EA3DD-E2B3-724D-99D8-237BAC8D40B0}"/>
              </a:ext>
            </a:extLst>
          </p:cNvPr>
          <p:cNvSpPr>
            <a:spLocks noGrp="1"/>
          </p:cNvSpPr>
          <p:nvPr>
            <p:ph idx="1"/>
          </p:nvPr>
        </p:nvSpPr>
        <p:spPr>
          <a:xfrm>
            <a:off x="838200" y="1939925"/>
            <a:ext cx="10515600" cy="4351338"/>
          </a:xfrm>
        </p:spPr>
        <p:txBody>
          <a:bodyPr>
            <a:normAutofit/>
          </a:bodyPr>
          <a:lstStyle/>
          <a:p>
            <a:r>
              <a:rPr lang="en-US" dirty="0"/>
              <a:t>Led by Women with Disabilities Australia (WWDA).</a:t>
            </a:r>
          </a:p>
          <a:p>
            <a:r>
              <a:rPr lang="en-US" dirty="0"/>
              <a:t>WWDA is the national </a:t>
            </a:r>
            <a:r>
              <a:rPr lang="en-US" dirty="0" err="1"/>
              <a:t>organisation</a:t>
            </a:r>
            <a:r>
              <a:rPr lang="en-US" dirty="0"/>
              <a:t> representing over 2 million women an girls with disability in Australia.</a:t>
            </a:r>
          </a:p>
          <a:p>
            <a:r>
              <a:rPr lang="en-US" dirty="0"/>
              <a:t>WWDA received money from </a:t>
            </a:r>
            <a:br>
              <a:rPr lang="en-US" dirty="0"/>
            </a:br>
            <a:r>
              <a:rPr lang="en-US" dirty="0"/>
              <a:t>the National Disability</a:t>
            </a:r>
            <a:br>
              <a:rPr lang="en-US" dirty="0"/>
            </a:br>
            <a:r>
              <a:rPr lang="en-US" dirty="0"/>
              <a:t>Insurance Agency (NDIA) </a:t>
            </a:r>
            <a:br>
              <a:rPr lang="en-US" dirty="0"/>
            </a:br>
            <a:r>
              <a:rPr lang="en-US" dirty="0"/>
              <a:t>to create Our Site.</a:t>
            </a:r>
          </a:p>
          <a:p>
            <a:endParaRPr lang="en-US" dirty="0"/>
          </a:p>
          <a:p>
            <a:pPr marL="0" indent="0">
              <a:buNone/>
            </a:pPr>
            <a:r>
              <a:rPr lang="en-US" b="1" u="sng" dirty="0" err="1">
                <a:solidFill>
                  <a:schemeClr val="accent5">
                    <a:lumMod val="75000"/>
                  </a:schemeClr>
                </a:solidFill>
              </a:rPr>
              <a:t>wwda.org.au</a:t>
            </a:r>
            <a:endParaRPr lang="en-US" b="1" u="sng" dirty="0">
              <a:solidFill>
                <a:schemeClr val="accent5">
                  <a:lumMod val="75000"/>
                </a:schemeClr>
              </a:solidFill>
            </a:endParaRPr>
          </a:p>
          <a:p>
            <a:endParaRPr lang="en-US" dirty="0"/>
          </a:p>
          <a:p>
            <a:pPr marL="0" indent="0">
              <a:buNone/>
            </a:pPr>
            <a:endParaRPr lang="en-US" dirty="0"/>
          </a:p>
          <a:p>
            <a:endParaRPr lang="en-US" dirty="0"/>
          </a:p>
        </p:txBody>
      </p:sp>
      <p:pic>
        <p:nvPicPr>
          <p:cNvPr id="5" name="Picture 4" descr="Women with Disabilities Australia logo">
            <a:extLst>
              <a:ext uri="{FF2B5EF4-FFF2-40B4-BE49-F238E27FC236}">
                <a16:creationId xmlns:a16="http://schemas.microsoft.com/office/drawing/2014/main" id="{C45DAF3A-3109-284F-BD44-0AA24B82F7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2626" y="3429000"/>
            <a:ext cx="5591173" cy="2531424"/>
          </a:xfrm>
          <a:prstGeom prst="rect">
            <a:avLst/>
          </a:prstGeom>
        </p:spPr>
      </p:pic>
    </p:spTree>
    <p:extLst>
      <p:ext uri="{BB962C8B-B14F-4D97-AF65-F5344CB8AC3E}">
        <p14:creationId xmlns:p14="http://schemas.microsoft.com/office/powerpoint/2010/main" val="421585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6363-455C-F248-8621-F9CCC80A2933}"/>
              </a:ext>
            </a:extLst>
          </p:cNvPr>
          <p:cNvSpPr>
            <a:spLocks noGrp="1"/>
          </p:cNvSpPr>
          <p:nvPr>
            <p:ph type="title"/>
          </p:nvPr>
        </p:nvSpPr>
        <p:spPr>
          <a:xfrm>
            <a:off x="838200" y="365125"/>
            <a:ext cx="10515600" cy="1325563"/>
          </a:xfrm>
        </p:spPr>
        <p:txBody>
          <a:bodyPr/>
          <a:lstStyle/>
          <a:p>
            <a:r>
              <a:rPr lang="en-US" b="1" dirty="0">
                <a:solidFill>
                  <a:srgbClr val="823889"/>
                </a:solidFill>
              </a:rPr>
              <a:t>Who created Our Site?</a:t>
            </a:r>
          </a:p>
        </p:txBody>
      </p:sp>
      <p:pic>
        <p:nvPicPr>
          <p:cNvPr id="35" name="Picture 34">
            <a:extLst>
              <a:ext uri="{FF2B5EF4-FFF2-40B4-BE49-F238E27FC236}">
                <a16:creationId xmlns:a16="http://schemas.microsoft.com/office/drawing/2014/main" id="{9C377D7D-D015-EF48-B29B-335F4679CECC}"/>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rot="245778">
            <a:off x="655356" y="1367668"/>
            <a:ext cx="6057900" cy="465455"/>
          </a:xfrm>
          <a:prstGeom prst="rect">
            <a:avLst/>
          </a:prstGeom>
        </p:spPr>
      </p:pic>
      <p:sp>
        <p:nvSpPr>
          <p:cNvPr id="3" name="Content Placeholder 2">
            <a:extLst>
              <a:ext uri="{FF2B5EF4-FFF2-40B4-BE49-F238E27FC236}">
                <a16:creationId xmlns:a16="http://schemas.microsoft.com/office/drawing/2014/main" id="{F910BED1-194D-7040-BAC4-47381782AB76}"/>
              </a:ext>
            </a:extLst>
          </p:cNvPr>
          <p:cNvSpPr>
            <a:spLocks noGrp="1"/>
          </p:cNvSpPr>
          <p:nvPr>
            <p:ph idx="1"/>
          </p:nvPr>
        </p:nvSpPr>
        <p:spPr>
          <a:xfrm>
            <a:off x="838200" y="1825625"/>
            <a:ext cx="10515600" cy="4351338"/>
          </a:xfrm>
        </p:spPr>
        <p:txBody>
          <a:bodyPr/>
          <a:lstStyle/>
          <a:p>
            <a:r>
              <a:rPr lang="en-US" dirty="0"/>
              <a:t>WWDA engaged </a:t>
            </a:r>
            <a:r>
              <a:rPr lang="en-US" b="1" dirty="0"/>
              <a:t>over 100 other women with disability.</a:t>
            </a:r>
          </a:p>
          <a:p>
            <a:r>
              <a:rPr lang="en-AU" dirty="0"/>
              <a:t>WWDA made sure that women with disability were involved in every stage of the project. This is called a </a:t>
            </a:r>
            <a:r>
              <a:rPr lang="en-AU" b="1" dirty="0"/>
              <a:t>co-design approach.</a:t>
            </a:r>
          </a:p>
          <a:p>
            <a:r>
              <a:rPr lang="en-AU" dirty="0"/>
              <a:t>Women with disability </a:t>
            </a:r>
            <a:br>
              <a:rPr lang="en-AU" dirty="0"/>
            </a:br>
            <a:r>
              <a:rPr lang="en-AU" dirty="0"/>
              <a:t>were involved in </a:t>
            </a:r>
            <a:br>
              <a:rPr lang="en-AU" dirty="0"/>
            </a:br>
            <a:r>
              <a:rPr lang="en-AU" dirty="0"/>
              <a:t>governance committees, </a:t>
            </a:r>
            <a:br>
              <a:rPr lang="en-AU" dirty="0"/>
            </a:br>
            <a:r>
              <a:rPr lang="en-AU" dirty="0"/>
              <a:t>advisory panels, </a:t>
            </a:r>
            <a:br>
              <a:rPr lang="en-AU" dirty="0"/>
            </a:br>
            <a:r>
              <a:rPr lang="en-AU" dirty="0"/>
              <a:t>workshops and </a:t>
            </a:r>
            <a:br>
              <a:rPr lang="en-AU" dirty="0"/>
            </a:br>
            <a:r>
              <a:rPr lang="en-AU" dirty="0"/>
              <a:t>user testing activities. </a:t>
            </a:r>
            <a:endParaRPr lang="en-US" dirty="0"/>
          </a:p>
        </p:txBody>
      </p:sp>
      <p:pic>
        <p:nvPicPr>
          <p:cNvPr id="5" name="Picture 4" descr="A photo fo a group of women similing, one is holding up a T-shirt with the Our Site logo on it">
            <a:extLst>
              <a:ext uri="{FF2B5EF4-FFF2-40B4-BE49-F238E27FC236}">
                <a16:creationId xmlns:a16="http://schemas.microsoft.com/office/drawing/2014/main" id="{37E0D5F9-81DD-214C-AFFD-8B9E76547BC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17659" y="3289111"/>
            <a:ext cx="6304791" cy="2715904"/>
          </a:xfrm>
          <a:prstGeom prst="rect">
            <a:avLst/>
          </a:prstGeom>
          <a:ln w="12700">
            <a:solidFill>
              <a:srgbClr val="823889"/>
            </a:solidFill>
          </a:ln>
        </p:spPr>
      </p:pic>
    </p:spTree>
    <p:extLst>
      <p:ext uri="{BB962C8B-B14F-4D97-AF65-F5344CB8AC3E}">
        <p14:creationId xmlns:p14="http://schemas.microsoft.com/office/powerpoint/2010/main" val="142924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4D6363-455C-F248-8621-F9CCC80A2933}"/>
              </a:ext>
            </a:extLst>
          </p:cNvPr>
          <p:cNvSpPr>
            <a:spLocks noGrp="1"/>
          </p:cNvSpPr>
          <p:nvPr>
            <p:ph type="title"/>
          </p:nvPr>
        </p:nvSpPr>
        <p:spPr>
          <a:xfrm>
            <a:off x="838200" y="365125"/>
            <a:ext cx="10515600" cy="1325563"/>
          </a:xfrm>
        </p:spPr>
        <p:txBody>
          <a:bodyPr/>
          <a:lstStyle/>
          <a:p>
            <a:r>
              <a:rPr lang="en-US" b="1" dirty="0">
                <a:solidFill>
                  <a:srgbClr val="823889"/>
                </a:solidFill>
              </a:rPr>
              <a:t>Quotes from contributors</a:t>
            </a:r>
          </a:p>
        </p:txBody>
      </p:sp>
      <p:pic>
        <p:nvPicPr>
          <p:cNvPr id="20" name="Picture 19">
            <a:extLst>
              <a:ext uri="{FF2B5EF4-FFF2-40B4-BE49-F238E27FC236}">
                <a16:creationId xmlns:a16="http://schemas.microsoft.com/office/drawing/2014/main" id="{2014295F-72AE-0A42-9523-FDADAB7DAD7B}"/>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rot="245778">
            <a:off x="655356" y="1367668"/>
            <a:ext cx="6057900" cy="465455"/>
          </a:xfrm>
          <a:prstGeom prst="rect">
            <a:avLst/>
          </a:prstGeom>
        </p:spPr>
      </p:pic>
      <p:sp>
        <p:nvSpPr>
          <p:cNvPr id="17" name="Rectangle 16">
            <a:extLst>
              <a:ext uri="{FF2B5EF4-FFF2-40B4-BE49-F238E27FC236}">
                <a16:creationId xmlns:a16="http://schemas.microsoft.com/office/drawing/2014/main" id="{5C4D0E82-F417-384F-94E6-A57D918960A3}"/>
              </a:ext>
            </a:extLst>
          </p:cNvPr>
          <p:cNvSpPr/>
          <p:nvPr/>
        </p:nvSpPr>
        <p:spPr>
          <a:xfrm>
            <a:off x="2072190" y="2147513"/>
            <a:ext cx="3817496" cy="2308324"/>
          </a:xfrm>
          <a:prstGeom prst="rect">
            <a:avLst/>
          </a:prstGeom>
        </p:spPr>
        <p:txBody>
          <a:bodyPr wrap="square">
            <a:spAutoFit/>
          </a:bodyPr>
          <a:lstStyle/>
          <a:p>
            <a:r>
              <a:rPr lang="en-AU" sz="2400" i="1" dirty="0">
                <a:solidFill>
                  <a:srgbClr val="823889"/>
                </a:solidFill>
                <a:latin typeface="Calibri" panose="020F0502020204030204" pitchFamily="34" charset="0"/>
                <a:ea typeface="Times New Roman" panose="02020603050405020304" pitchFamily="18" charset="0"/>
                <a:cs typeface="Times New Roman" panose="02020603050405020304" pitchFamily="18" charset="0"/>
              </a:rPr>
              <a:t>“Women and girls with a disability joined hearts and minds to create Our Site with their own personal experiences, stories and expertise”</a:t>
            </a:r>
            <a:endParaRPr lang="en-US" sz="2400" i="1" dirty="0">
              <a:solidFill>
                <a:srgbClr val="823889"/>
              </a:solidFill>
            </a:endParaRPr>
          </a:p>
        </p:txBody>
      </p:sp>
      <p:sp>
        <p:nvSpPr>
          <p:cNvPr id="18" name="Rectangle 17">
            <a:extLst>
              <a:ext uri="{FF2B5EF4-FFF2-40B4-BE49-F238E27FC236}">
                <a16:creationId xmlns:a16="http://schemas.microsoft.com/office/drawing/2014/main" id="{A8B0DB81-89B7-E049-8666-ABBA1B7C2300}"/>
              </a:ext>
            </a:extLst>
          </p:cNvPr>
          <p:cNvSpPr/>
          <p:nvPr/>
        </p:nvSpPr>
        <p:spPr>
          <a:xfrm>
            <a:off x="2760663" y="4737911"/>
            <a:ext cx="6096000" cy="1200329"/>
          </a:xfrm>
          <a:prstGeom prst="rect">
            <a:avLst/>
          </a:prstGeom>
        </p:spPr>
        <p:txBody>
          <a:bodyPr>
            <a:spAutoFit/>
          </a:bodyPr>
          <a:lstStyle/>
          <a:p>
            <a:pPr marL="270510">
              <a:spcBef>
                <a:spcPts val="600"/>
              </a:spcBef>
              <a:spcAft>
                <a:spcPts val="600"/>
              </a:spcAft>
            </a:pPr>
            <a:r>
              <a:rPr lang="en-AU" sz="2400" i="1" dirty="0">
                <a:solidFill>
                  <a:srgbClr val="823889"/>
                </a:solidFill>
                <a:latin typeface="Calibri" panose="020F0502020204030204" pitchFamily="34" charset="0"/>
                <a:ea typeface="Times New Roman" panose="02020603050405020304" pitchFamily="18" charset="0"/>
                <a:cs typeface="Times New Roman" panose="02020603050405020304" pitchFamily="18" charset="0"/>
              </a:rPr>
              <a:t>“People with disability own Our Site and no one can take this from us. Our Site can be our voice.” </a:t>
            </a:r>
          </a:p>
        </p:txBody>
      </p:sp>
      <p:sp>
        <p:nvSpPr>
          <p:cNvPr id="19" name="Rectangle 18">
            <a:extLst>
              <a:ext uri="{FF2B5EF4-FFF2-40B4-BE49-F238E27FC236}">
                <a16:creationId xmlns:a16="http://schemas.microsoft.com/office/drawing/2014/main" id="{C5D155A7-95DF-B14F-9BEC-ABA29D352482}"/>
              </a:ext>
            </a:extLst>
          </p:cNvPr>
          <p:cNvSpPr/>
          <p:nvPr/>
        </p:nvSpPr>
        <p:spPr>
          <a:xfrm>
            <a:off x="6096000" y="2538196"/>
            <a:ext cx="5349332" cy="1200329"/>
          </a:xfrm>
          <a:prstGeom prst="rect">
            <a:avLst/>
          </a:prstGeom>
        </p:spPr>
        <p:txBody>
          <a:bodyPr wrap="square">
            <a:spAutoFit/>
          </a:bodyPr>
          <a:lstStyle/>
          <a:p>
            <a:pPr marL="270510">
              <a:spcBef>
                <a:spcPts val="600"/>
              </a:spcBef>
              <a:spcAft>
                <a:spcPts val="600"/>
              </a:spcAft>
            </a:pPr>
            <a:r>
              <a:rPr lang="en-AU" sz="2400" i="1" dirty="0">
                <a:solidFill>
                  <a:srgbClr val="823889"/>
                </a:solidFill>
                <a:latin typeface="Calibri" panose="020F0502020204030204" pitchFamily="34" charset="0"/>
                <a:ea typeface="Times New Roman" panose="02020603050405020304" pitchFamily="18" charset="0"/>
                <a:cs typeface="Times New Roman" panose="02020603050405020304" pitchFamily="18" charset="0"/>
              </a:rPr>
              <a:t>“The fact that the input was all from women with disability made me feel that the content was authentic.”</a:t>
            </a:r>
            <a:r>
              <a:rPr lang="en-AU" sz="2400" dirty="0">
                <a:solidFill>
                  <a:srgbClr val="823889"/>
                </a:solidFill>
                <a:latin typeface="Calibri" panose="020F0502020204030204" pitchFamily="34" charset="0"/>
                <a:ea typeface="Times New Roman" panose="02020603050405020304" pitchFamily="18" charset="0"/>
                <a:cs typeface="Times New Roman" panose="02020603050405020304" pitchFamily="18" charset="0"/>
              </a:rPr>
              <a:t> </a:t>
            </a:r>
            <a:endParaRPr lang="en-AU" sz="2400" i="1" dirty="0">
              <a:solidFill>
                <a:srgbClr val="823889"/>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10" name="Content Placeholder 9" descr="An illustration of a woman in a wheelchair">
            <a:extLst>
              <a:ext uri="{FF2B5EF4-FFF2-40B4-BE49-F238E27FC236}">
                <a16:creationId xmlns:a16="http://schemas.microsoft.com/office/drawing/2014/main" id="{8191DA20-81DB-564B-999D-AA264593CEA0}"/>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7356165" y="3464206"/>
            <a:ext cx="5249497" cy="6453744"/>
          </a:xfrm>
        </p:spPr>
      </p:pic>
      <p:pic>
        <p:nvPicPr>
          <p:cNvPr id="16" name="Picture 15" descr="An illustrtation of a woman with short hair">
            <a:extLst>
              <a:ext uri="{FF2B5EF4-FFF2-40B4-BE49-F238E27FC236}">
                <a16:creationId xmlns:a16="http://schemas.microsoft.com/office/drawing/2014/main" id="{F2C42DC0-F675-9A4F-9571-99EAD112DAE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02686" y="2324100"/>
            <a:ext cx="3351571" cy="6858000"/>
          </a:xfrm>
          <a:prstGeom prst="rect">
            <a:avLst/>
          </a:prstGeom>
        </p:spPr>
      </p:pic>
    </p:spTree>
    <p:extLst>
      <p:ext uri="{BB962C8B-B14F-4D97-AF65-F5344CB8AC3E}">
        <p14:creationId xmlns:p14="http://schemas.microsoft.com/office/powerpoint/2010/main" val="415724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2E2BE-E060-E44E-BA9A-69A59F008FE8}"/>
              </a:ext>
            </a:extLst>
          </p:cNvPr>
          <p:cNvSpPr>
            <a:spLocks noGrp="1"/>
          </p:cNvSpPr>
          <p:nvPr>
            <p:ph type="title"/>
          </p:nvPr>
        </p:nvSpPr>
        <p:spPr/>
        <p:txBody>
          <a:bodyPr/>
          <a:lstStyle/>
          <a:p>
            <a:r>
              <a:rPr lang="en-US" b="1" dirty="0">
                <a:solidFill>
                  <a:srgbClr val="823889"/>
                </a:solidFill>
              </a:rPr>
              <a:t>How can I get involved?</a:t>
            </a:r>
          </a:p>
        </p:txBody>
      </p:sp>
      <p:pic>
        <p:nvPicPr>
          <p:cNvPr id="5" name="Picture 4">
            <a:extLst>
              <a:ext uri="{FF2B5EF4-FFF2-40B4-BE49-F238E27FC236}">
                <a16:creationId xmlns:a16="http://schemas.microsoft.com/office/drawing/2014/main" id="{6C66D0FF-F9C7-8E43-91AD-4765874A4C5C}"/>
              </a:ext>
              <a:ext uri="{C183D7F6-B498-43B3-948B-1728B52AA6E4}">
                <adec:decorative xmlns:adec="http://schemas.microsoft.com/office/drawing/2017/decorative" val="1"/>
              </a:ext>
            </a:extLst>
          </p:cNvPr>
          <p:cNvPicPr/>
          <p:nvPr/>
        </p:nvPicPr>
        <p:blipFill>
          <a:blip r:embed="rId3" cstate="screen">
            <a:extLst>
              <a:ext uri="{28A0092B-C50C-407E-A947-70E740481C1C}">
                <a14:useLocalDpi xmlns:a14="http://schemas.microsoft.com/office/drawing/2010/main"/>
              </a:ext>
            </a:extLst>
          </a:blip>
          <a:stretch>
            <a:fillRect/>
          </a:stretch>
        </p:blipFill>
        <p:spPr>
          <a:xfrm rot="245778">
            <a:off x="655356" y="1367668"/>
            <a:ext cx="6057900" cy="465455"/>
          </a:xfrm>
          <a:prstGeom prst="rect">
            <a:avLst/>
          </a:prstGeom>
        </p:spPr>
      </p:pic>
      <p:sp>
        <p:nvSpPr>
          <p:cNvPr id="3" name="Content Placeholder 2">
            <a:extLst>
              <a:ext uri="{FF2B5EF4-FFF2-40B4-BE49-F238E27FC236}">
                <a16:creationId xmlns:a16="http://schemas.microsoft.com/office/drawing/2014/main" id="{090602AD-68FD-9A48-A9A2-9F0CF8CACB30}"/>
              </a:ext>
            </a:extLst>
          </p:cNvPr>
          <p:cNvSpPr>
            <a:spLocks noGrp="1"/>
          </p:cNvSpPr>
          <p:nvPr>
            <p:ph idx="1"/>
          </p:nvPr>
        </p:nvSpPr>
        <p:spPr>
          <a:xfrm>
            <a:off x="838199" y="1889125"/>
            <a:ext cx="6824241" cy="4696870"/>
          </a:xfrm>
        </p:spPr>
        <p:txBody>
          <a:bodyPr>
            <a:normAutofit fontScale="85000" lnSpcReduction="20000"/>
          </a:bodyPr>
          <a:lstStyle/>
          <a:p>
            <a:pPr>
              <a:spcAft>
                <a:spcPts val="400"/>
              </a:spcAft>
            </a:pPr>
            <a:r>
              <a:rPr lang="en-AU" dirty="0"/>
              <a:t>Take a look at the site by visiting </a:t>
            </a:r>
            <a:r>
              <a:rPr lang="en-AU" b="1" u="sng" dirty="0" err="1">
                <a:solidFill>
                  <a:schemeClr val="accent5">
                    <a:lumMod val="75000"/>
                  </a:schemeClr>
                </a:solidFill>
              </a:rPr>
              <a:t>oursite.wwda.org.au</a:t>
            </a:r>
            <a:endParaRPr lang="en-AU" b="1" u="sng" dirty="0">
              <a:solidFill>
                <a:schemeClr val="accent5">
                  <a:lumMod val="75000"/>
                </a:schemeClr>
              </a:solidFill>
            </a:endParaRPr>
          </a:p>
          <a:p>
            <a:pPr>
              <a:spcAft>
                <a:spcPts val="400"/>
              </a:spcAft>
            </a:pPr>
            <a:r>
              <a:rPr lang="en-AU" dirty="0"/>
              <a:t>Visit the </a:t>
            </a:r>
            <a:r>
              <a:rPr lang="en-AU" b="1" dirty="0"/>
              <a:t>Contribute</a:t>
            </a:r>
            <a:r>
              <a:rPr lang="en-AU" dirty="0"/>
              <a:t> page to give us </a:t>
            </a:r>
            <a:r>
              <a:rPr lang="en-AU" b="1" dirty="0"/>
              <a:t>feedback</a:t>
            </a:r>
            <a:r>
              <a:rPr lang="en-AU" dirty="0"/>
              <a:t> or share your story</a:t>
            </a:r>
          </a:p>
          <a:p>
            <a:pPr>
              <a:spcAft>
                <a:spcPts val="400"/>
              </a:spcAft>
            </a:pPr>
            <a:r>
              <a:rPr lang="en-AU" dirty="0"/>
              <a:t>Visit the </a:t>
            </a:r>
            <a:r>
              <a:rPr lang="en-AU" b="1" dirty="0"/>
              <a:t>About</a:t>
            </a:r>
            <a:r>
              <a:rPr lang="en-AU" dirty="0"/>
              <a:t> page and download the </a:t>
            </a:r>
            <a:r>
              <a:rPr lang="en-AU" b="1" dirty="0"/>
              <a:t>report </a:t>
            </a:r>
            <a:r>
              <a:rPr lang="en-AU" dirty="0"/>
              <a:t>to learn more</a:t>
            </a:r>
          </a:p>
          <a:p>
            <a:pPr>
              <a:spcAft>
                <a:spcPts val="400"/>
              </a:spcAft>
            </a:pPr>
            <a:r>
              <a:rPr lang="en-AU" dirty="0"/>
              <a:t>Join the </a:t>
            </a:r>
            <a:r>
              <a:rPr lang="en-AU" b="1" dirty="0"/>
              <a:t>WWDA Facebook group</a:t>
            </a:r>
            <a:r>
              <a:rPr lang="en-AU" dirty="0"/>
              <a:t>.</a:t>
            </a:r>
          </a:p>
          <a:p>
            <a:pPr marL="0" indent="0">
              <a:buNone/>
            </a:pPr>
            <a:endParaRPr lang="en-AU" sz="2400" dirty="0"/>
          </a:p>
          <a:p>
            <a:pPr marL="0" indent="0">
              <a:buNone/>
            </a:pPr>
            <a:r>
              <a:rPr lang="en-AU" sz="2400" dirty="0"/>
              <a:t>You can check out WWDA on:</a:t>
            </a:r>
          </a:p>
          <a:p>
            <a:r>
              <a:rPr lang="en-AU" sz="2400" dirty="0"/>
              <a:t>Web: </a:t>
            </a:r>
            <a:r>
              <a:rPr lang="en-AU" sz="2400" u="sng" dirty="0">
                <a:solidFill>
                  <a:schemeClr val="accent5">
                    <a:lumMod val="75000"/>
                  </a:schemeClr>
                </a:solidFill>
                <a:hlinkClick r:id="rId4">
                  <a:extLst>
                    <a:ext uri="{A12FA001-AC4F-418D-AE19-62706E023703}">
                      <ahyp:hlinkClr xmlns:ahyp="http://schemas.microsoft.com/office/drawing/2018/hyperlinkcolor" val="tx"/>
                    </a:ext>
                  </a:extLst>
                </a:hlinkClick>
              </a:rPr>
              <a:t>wwda.org.au</a:t>
            </a:r>
            <a:endParaRPr lang="en-AU" sz="2400" dirty="0">
              <a:solidFill>
                <a:schemeClr val="accent5">
                  <a:lumMod val="75000"/>
                </a:schemeClr>
              </a:solidFill>
            </a:endParaRPr>
          </a:p>
          <a:p>
            <a:r>
              <a:rPr lang="en-US" sz="2400" dirty="0"/>
              <a:t>Facebook: </a:t>
            </a:r>
            <a:r>
              <a:rPr lang="en-US" sz="2400" u="sng" dirty="0">
                <a:solidFill>
                  <a:schemeClr val="accent5">
                    <a:lumMod val="75000"/>
                  </a:schemeClr>
                </a:solidFill>
                <a:hlinkClick r:id="rId5">
                  <a:extLst>
                    <a:ext uri="{A12FA001-AC4F-418D-AE19-62706E023703}">
                      <ahyp:hlinkClr xmlns:ahyp="http://schemas.microsoft.com/office/drawing/2018/hyperlinkcolor" val="tx"/>
                    </a:ext>
                  </a:extLst>
                </a:hlinkClick>
              </a:rPr>
              <a:t>WWDA.Australia</a:t>
            </a:r>
            <a:endParaRPr lang="en-AU" sz="2400" dirty="0">
              <a:solidFill>
                <a:schemeClr val="accent5">
                  <a:lumMod val="75000"/>
                </a:schemeClr>
              </a:solidFill>
            </a:endParaRPr>
          </a:p>
          <a:p>
            <a:r>
              <a:rPr lang="en-US" sz="2400" dirty="0"/>
              <a:t>Twitter: </a:t>
            </a:r>
            <a:r>
              <a:rPr lang="en-US" sz="2400" u="sng" dirty="0">
                <a:solidFill>
                  <a:schemeClr val="accent5">
                    <a:lumMod val="75000"/>
                  </a:schemeClr>
                </a:solidFill>
                <a:hlinkClick r:id="rId6">
                  <a:extLst>
                    <a:ext uri="{A12FA001-AC4F-418D-AE19-62706E023703}">
                      <ahyp:hlinkClr xmlns:ahyp="http://schemas.microsoft.com/office/drawing/2018/hyperlinkcolor" val="tx"/>
                    </a:ext>
                  </a:extLst>
                </a:hlinkClick>
              </a:rPr>
              <a:t>WWDA_AU</a:t>
            </a:r>
            <a:endParaRPr lang="en-US" sz="2400" u="sng" dirty="0">
              <a:solidFill>
                <a:schemeClr val="accent5">
                  <a:lumMod val="75000"/>
                </a:schemeClr>
              </a:solidFill>
            </a:endParaRPr>
          </a:p>
          <a:p>
            <a:r>
              <a:rPr lang="en-US" sz="2400" dirty="0"/>
              <a:t>Instagram: </a:t>
            </a:r>
            <a:r>
              <a:rPr lang="en-US" sz="2400" u="sng" dirty="0" err="1">
                <a:solidFill>
                  <a:schemeClr val="accent5">
                    <a:lumMod val="75000"/>
                  </a:schemeClr>
                </a:solidFill>
              </a:rPr>
              <a:t>wwda_au</a:t>
            </a:r>
            <a:endParaRPr lang="en-AU" sz="2400" dirty="0">
              <a:solidFill>
                <a:schemeClr val="accent5">
                  <a:lumMod val="75000"/>
                </a:schemeClr>
              </a:solidFill>
            </a:endParaRPr>
          </a:p>
          <a:p>
            <a:endParaRPr lang="en-US" dirty="0"/>
          </a:p>
        </p:txBody>
      </p:sp>
      <p:pic>
        <p:nvPicPr>
          <p:cNvPr id="4" name="Picture 3" descr="An illustration of a woman looking at her phone">
            <a:extLst>
              <a:ext uri="{FF2B5EF4-FFF2-40B4-BE49-F238E27FC236}">
                <a16:creationId xmlns:a16="http://schemas.microsoft.com/office/drawing/2014/main" id="{546E2FA0-5C5E-6946-AFD7-C4F4246556DA}"/>
              </a:ext>
            </a:extLst>
          </p:cNvPr>
          <p:cNvPicPr>
            <a:picLocks noChangeAspect="1"/>
          </p:cNvPicPr>
          <p:nvPr/>
        </p:nvPicPr>
        <p:blipFill>
          <a:blip r:embed="rId7"/>
          <a:stretch>
            <a:fillRect/>
          </a:stretch>
        </p:blipFill>
        <p:spPr>
          <a:xfrm>
            <a:off x="7972383" y="681037"/>
            <a:ext cx="4167187" cy="8107368"/>
          </a:xfrm>
          <a:prstGeom prst="rect">
            <a:avLst/>
          </a:prstGeom>
        </p:spPr>
      </p:pic>
    </p:spTree>
    <p:extLst>
      <p:ext uri="{BB962C8B-B14F-4D97-AF65-F5344CB8AC3E}">
        <p14:creationId xmlns:p14="http://schemas.microsoft.com/office/powerpoint/2010/main" val="1125663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6136</TotalTime>
  <Words>1233</Words>
  <Application>Microsoft Macintosh PowerPoint</Application>
  <PresentationFormat>Widescreen</PresentationFormat>
  <Paragraphs>134</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Our Site – a website by and for women and girls with disability </vt:lpstr>
      <vt:lpstr>What is Our Site?</vt:lpstr>
      <vt:lpstr>What is Our Site?</vt:lpstr>
      <vt:lpstr>What is Our Site?</vt:lpstr>
      <vt:lpstr>What is Our Site?</vt:lpstr>
      <vt:lpstr>Who created Our Site?</vt:lpstr>
      <vt:lpstr>Who created Our Site?</vt:lpstr>
      <vt:lpstr>Quotes from contributors</vt:lpstr>
      <vt:lpstr>How can I get involved?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Project Manager - Women With Disabilities Australia</dc:creator>
  <cp:lastModifiedBy>Project Manager - Women With Disabilities Australia</cp:lastModifiedBy>
  <cp:revision>112</cp:revision>
  <dcterms:created xsi:type="dcterms:W3CDTF">2020-08-06T05:10:05Z</dcterms:created>
  <dcterms:modified xsi:type="dcterms:W3CDTF">2020-08-20T21:17:56Z</dcterms:modified>
</cp:coreProperties>
</file>