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90" r:id="rId19"/>
    <p:sldId id="288" r:id="rId20"/>
    <p:sldId id="289" r:id="rId21"/>
    <p:sldId id="291" r:id="rId22"/>
    <p:sldId id="292" r:id="rId23"/>
    <p:sldId id="293" r:id="rId24"/>
    <p:sldId id="294" r:id="rId25"/>
    <p:sldId id="295" r:id="rId26"/>
    <p:sldId id="296" r:id="rId27"/>
    <p:sldId id="297" r:id="rId28"/>
    <p:sldId id="298" r:id="rId29"/>
    <p:sldId id="299" r:id="rId30"/>
    <p:sldId id="300" r:id="rId31"/>
    <p:sldId id="27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1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7A56C-53FA-4669-8E4A-C6B6DBCF2CB1}" type="datetimeFigureOut">
              <a:rPr lang="en-AU" smtClean="0"/>
              <a:t>29/07/2012</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4F9455-A00F-46A5-B0A2-7F64907B4B06}" type="slidenum">
              <a:rPr lang="en-AU" smtClean="0"/>
              <a:t>‹#›</a:t>
            </a:fld>
            <a:endParaRPr lang="en-AU"/>
          </a:p>
        </p:txBody>
      </p:sp>
    </p:spTree>
    <p:extLst>
      <p:ext uri="{BB962C8B-B14F-4D97-AF65-F5344CB8AC3E}">
        <p14:creationId xmlns:p14="http://schemas.microsoft.com/office/powerpoint/2010/main" val="3488712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ag.gov.au/www/agd/agd.nsf/Page/Humanrightsandantidiscrimination_ReportsundertheConventionontheRightsoftheChild"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[1] </a:t>
            </a:r>
            <a:r>
              <a:rPr lang="en-AU" sz="1200" dirty="0" err="1" smtClean="0"/>
              <a:t>Osfield</a:t>
            </a:r>
            <a:r>
              <a:rPr lang="en-AU" sz="1200" dirty="0" smtClean="0"/>
              <a:t>, S. (2012) ‘This girl has special needs and one day dreams of being a mum. Does anyone have the right to stop her having a baby?’ In </a:t>
            </a:r>
            <a:r>
              <a:rPr lang="en-AU" sz="1200" i="1" dirty="0" err="1" smtClean="0"/>
              <a:t>marie</a:t>
            </a:r>
            <a:r>
              <a:rPr lang="en-AU" sz="1200" i="1" dirty="0" smtClean="0"/>
              <a:t> </a:t>
            </a:r>
            <a:r>
              <a:rPr lang="en-AU" sz="1200" i="1" dirty="0" err="1" smtClean="0"/>
              <a:t>claire</a:t>
            </a:r>
            <a:r>
              <a:rPr lang="en-AU" sz="1200" i="1" dirty="0" smtClean="0"/>
              <a:t> magazine</a:t>
            </a:r>
            <a:r>
              <a:rPr lang="en-AU" sz="1200" dirty="0" smtClean="0"/>
              <a:t>, June 2012. </a:t>
            </a:r>
          </a:p>
          <a:p>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3</a:t>
            </a:fld>
            <a:endParaRPr lang="en-AU"/>
          </a:p>
        </p:txBody>
      </p:sp>
    </p:spTree>
    <p:extLst>
      <p:ext uri="{BB962C8B-B14F-4D97-AF65-F5344CB8AC3E}">
        <p14:creationId xmlns:p14="http://schemas.microsoft.com/office/powerpoint/2010/main" val="2484410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[2] Re H [2004] </a:t>
            </a:r>
            <a:r>
              <a:rPr lang="en-AU" dirty="0" err="1" smtClean="0"/>
              <a:t>FamCA</a:t>
            </a:r>
            <a:r>
              <a:rPr lang="en-AU" dirty="0" smtClean="0"/>
              <a:t> 496 (20 May 2004)</a:t>
            </a:r>
          </a:p>
          <a:p>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6</a:t>
            </a:fld>
            <a:endParaRPr lang="en-AU"/>
          </a:p>
        </p:txBody>
      </p:sp>
    </p:spTree>
    <p:extLst>
      <p:ext uri="{BB962C8B-B14F-4D97-AF65-F5344CB8AC3E}">
        <p14:creationId xmlns:p14="http://schemas.microsoft.com/office/powerpoint/2010/main" val="599397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[3] </a:t>
            </a:r>
            <a:r>
              <a:rPr lang="en-AU" sz="1200" dirty="0" smtClean="0"/>
              <a:t>Re: Angela [2010] </a:t>
            </a:r>
            <a:r>
              <a:rPr lang="en-AU" sz="1200" dirty="0" err="1" smtClean="0"/>
              <a:t>FamCA</a:t>
            </a:r>
            <a:r>
              <a:rPr lang="en-AU" sz="1200" dirty="0" smtClean="0"/>
              <a:t> 98 (16 February 2010)</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7</a:t>
            </a:fld>
            <a:endParaRPr lang="en-AU"/>
          </a:p>
        </p:txBody>
      </p:sp>
    </p:spTree>
    <p:extLst>
      <p:ext uri="{BB962C8B-B14F-4D97-AF65-F5344CB8AC3E}">
        <p14:creationId xmlns:p14="http://schemas.microsoft.com/office/powerpoint/2010/main" val="689416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[6] </a:t>
            </a:r>
            <a:r>
              <a:rPr lang="en-AU" sz="1200" dirty="0" smtClean="0"/>
              <a:t>In the Matter Of: Re Katie Number of Pages - 29 Children - Welfare of Child - Medical Procedures [1995] </a:t>
            </a:r>
            <a:r>
              <a:rPr lang="en-AU" sz="1200" dirty="0" err="1" smtClean="0"/>
              <a:t>FamCA</a:t>
            </a:r>
            <a:r>
              <a:rPr lang="en-AU" sz="1200" dirty="0" smtClean="0"/>
              <a:t> 130 (30 November 1995)</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9</a:t>
            </a:fld>
            <a:endParaRPr lang="en-AU"/>
          </a:p>
        </p:txBody>
      </p:sp>
    </p:spTree>
    <p:extLst>
      <p:ext uri="{BB962C8B-B14F-4D97-AF65-F5344CB8AC3E}">
        <p14:creationId xmlns:p14="http://schemas.microsoft.com/office/powerpoint/2010/main" val="2319919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[7] </a:t>
            </a:r>
            <a:r>
              <a:rPr lang="en-AU" sz="1200" kern="1200" dirty="0" smtClean="0">
                <a:solidFill>
                  <a:schemeClr val="tx1"/>
                </a:solidFill>
                <a:effectLst/>
                <a:latin typeface="+mn-lt"/>
                <a:ea typeface="+mn-ea"/>
                <a:cs typeface="+mn-cs"/>
              </a:rPr>
              <a:t>Re A Teenager [1988] </a:t>
            </a:r>
            <a:r>
              <a:rPr lang="en-AU" sz="1200" kern="1200" dirty="0" err="1" smtClean="0">
                <a:solidFill>
                  <a:schemeClr val="tx1"/>
                </a:solidFill>
                <a:effectLst/>
                <a:latin typeface="+mn-lt"/>
                <a:ea typeface="+mn-ea"/>
                <a:cs typeface="+mn-cs"/>
              </a:rPr>
              <a:t>FamCA</a:t>
            </a:r>
            <a:r>
              <a:rPr lang="en-AU" sz="1200" kern="1200" dirty="0" smtClean="0">
                <a:solidFill>
                  <a:schemeClr val="tx1"/>
                </a:solidFill>
                <a:effectLst/>
                <a:latin typeface="+mn-lt"/>
                <a:ea typeface="+mn-ea"/>
                <a:cs typeface="+mn-cs"/>
              </a:rPr>
              <a:t> 17 (15 November 1988)</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10</a:t>
            </a:fld>
            <a:endParaRPr lang="en-AU"/>
          </a:p>
        </p:txBody>
      </p:sp>
    </p:spTree>
    <p:extLst>
      <p:ext uri="{BB962C8B-B14F-4D97-AF65-F5344CB8AC3E}">
        <p14:creationId xmlns:p14="http://schemas.microsoft.com/office/powerpoint/2010/main" val="318683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[8] </a:t>
            </a:r>
            <a:r>
              <a:rPr lang="en-AU" sz="1200" dirty="0" smtClean="0"/>
              <a:t>Re Elizabeth Suit [1989] </a:t>
            </a:r>
            <a:r>
              <a:rPr lang="en-AU" sz="1200" dirty="0" err="1" smtClean="0"/>
              <a:t>FamCA</a:t>
            </a:r>
            <a:r>
              <a:rPr lang="en-AU" sz="1200" dirty="0" smtClean="0"/>
              <a:t> 20 (3 May 1989)</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11</a:t>
            </a:fld>
            <a:endParaRPr lang="en-AU"/>
          </a:p>
        </p:txBody>
      </p:sp>
    </p:spTree>
    <p:extLst>
      <p:ext uri="{BB962C8B-B14F-4D97-AF65-F5344CB8AC3E}">
        <p14:creationId xmlns:p14="http://schemas.microsoft.com/office/powerpoint/2010/main" val="4157825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[9] </a:t>
            </a:r>
            <a:r>
              <a:rPr lang="en-AU" sz="1200" kern="1200" dirty="0" smtClean="0">
                <a:solidFill>
                  <a:schemeClr val="tx1"/>
                </a:solidFill>
                <a:effectLst/>
                <a:latin typeface="+mn-lt"/>
                <a:ea typeface="+mn-ea"/>
                <a:cs typeface="+mn-cs"/>
              </a:rPr>
              <a:t>Re H [2004] </a:t>
            </a:r>
            <a:r>
              <a:rPr lang="en-AU" sz="1200" kern="1200" dirty="0" err="1" smtClean="0">
                <a:solidFill>
                  <a:schemeClr val="tx1"/>
                </a:solidFill>
                <a:effectLst/>
                <a:latin typeface="+mn-lt"/>
                <a:ea typeface="+mn-ea"/>
                <a:cs typeface="+mn-cs"/>
              </a:rPr>
              <a:t>FamCA</a:t>
            </a:r>
            <a:r>
              <a:rPr lang="en-AU" sz="1200" kern="1200" dirty="0" smtClean="0">
                <a:solidFill>
                  <a:schemeClr val="tx1"/>
                </a:solidFill>
                <a:effectLst/>
                <a:latin typeface="+mn-lt"/>
                <a:ea typeface="+mn-ea"/>
                <a:cs typeface="+mn-cs"/>
              </a:rPr>
              <a:t> 496 (20 May 2004)</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12</a:t>
            </a:fld>
            <a:endParaRPr lang="en-AU"/>
          </a:p>
        </p:txBody>
      </p:sp>
    </p:spTree>
    <p:extLst>
      <p:ext uri="{BB962C8B-B14F-4D97-AF65-F5344CB8AC3E}">
        <p14:creationId xmlns:p14="http://schemas.microsoft.com/office/powerpoint/2010/main" val="29255390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[10] </a:t>
            </a:r>
            <a:r>
              <a:rPr lang="en-AU" sz="1200" kern="1200" dirty="0" smtClean="0">
                <a:solidFill>
                  <a:schemeClr val="tx1"/>
                </a:solidFill>
                <a:effectLst/>
                <a:latin typeface="+mn-lt"/>
                <a:ea typeface="+mn-ea"/>
                <a:cs typeface="+mn-cs"/>
              </a:rPr>
              <a:t>Australian Government (2008) </a:t>
            </a:r>
            <a:r>
              <a:rPr lang="en-AU" sz="1200" i="1" kern="1200" dirty="0" smtClean="0">
                <a:solidFill>
                  <a:schemeClr val="tx1"/>
                </a:solidFill>
                <a:effectLst/>
                <a:latin typeface="+mn-lt"/>
                <a:ea typeface="+mn-ea"/>
                <a:cs typeface="+mn-cs"/>
              </a:rPr>
              <a:t>Fourth Report under the Convention on the Rights of the Child: Australia</a:t>
            </a:r>
            <a:r>
              <a:rPr lang="en-AU" sz="1200" kern="1200" dirty="0" smtClean="0">
                <a:solidFill>
                  <a:schemeClr val="tx1"/>
                </a:solidFill>
                <a:effectLst/>
                <a:latin typeface="+mn-lt"/>
                <a:ea typeface="+mn-ea"/>
                <a:cs typeface="+mn-cs"/>
              </a:rPr>
              <a:t>, October 2008, 159, p31. Accessed online August 2009 at: </a:t>
            </a:r>
            <a:r>
              <a:rPr lang="en-AU" sz="1200" u="sng" kern="1200" dirty="0" smtClean="0">
                <a:solidFill>
                  <a:schemeClr val="tx1"/>
                </a:solidFill>
                <a:effectLst/>
                <a:latin typeface="+mn-lt"/>
                <a:ea typeface="+mn-ea"/>
                <a:cs typeface="+mn-cs"/>
                <a:hlinkClick r:id="rId3"/>
              </a:rPr>
              <a:t>http://www.ag.gov.au/www/agd/agd.nsf/Page/Humanrightsandantidiscrimination_ReportsundertheConventionontheRightsoftheChild</a:t>
            </a:r>
            <a:endParaRPr lang="en-AU" dirty="0"/>
          </a:p>
        </p:txBody>
      </p:sp>
      <p:sp>
        <p:nvSpPr>
          <p:cNvPr id="4" name="Slide Number Placeholder 3"/>
          <p:cNvSpPr>
            <a:spLocks noGrp="1"/>
          </p:cNvSpPr>
          <p:nvPr>
            <p:ph type="sldNum" sz="quarter" idx="10"/>
          </p:nvPr>
        </p:nvSpPr>
        <p:spPr/>
        <p:txBody>
          <a:bodyPr/>
          <a:lstStyle/>
          <a:p>
            <a:fld id="{824F9455-A00F-46A5-B0A2-7F64907B4B06}" type="slidenum">
              <a:rPr lang="en-AU" smtClean="0"/>
              <a:t>16</a:t>
            </a:fld>
            <a:endParaRPr lang="en-AU"/>
          </a:p>
        </p:txBody>
      </p:sp>
    </p:spTree>
    <p:extLst>
      <p:ext uri="{BB962C8B-B14F-4D97-AF65-F5344CB8AC3E}">
        <p14:creationId xmlns:p14="http://schemas.microsoft.com/office/powerpoint/2010/main" val="1687496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D1336F0E-60E1-4F39-8611-62F79752677E}" type="datetimeFigureOut">
              <a:rPr lang="en-AU" smtClean="0"/>
              <a:t>29/07/2012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165194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336F0E-60E1-4F39-8611-62F79752677E}" type="datetimeFigureOut">
              <a:rPr lang="en-AU" smtClean="0"/>
              <a:t>29/07/2012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4222028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336F0E-60E1-4F39-8611-62F79752677E}" type="datetimeFigureOut">
              <a:rPr lang="en-AU" smtClean="0"/>
              <a:t>29/07/2012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339620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D1336F0E-60E1-4F39-8611-62F79752677E}" type="datetimeFigureOut">
              <a:rPr lang="en-AU" smtClean="0"/>
              <a:t>29/07/2012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4244998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336F0E-60E1-4F39-8611-62F79752677E}" type="datetimeFigureOut">
              <a:rPr lang="en-AU" smtClean="0"/>
              <a:t>29/07/2012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604479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D1336F0E-60E1-4F39-8611-62F79752677E}" type="datetimeFigureOut">
              <a:rPr lang="en-AU" smtClean="0"/>
              <a:t>29/07/2012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351655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D1336F0E-60E1-4F39-8611-62F79752677E}" type="datetimeFigureOut">
              <a:rPr lang="en-AU" smtClean="0"/>
              <a:t>29/07/2012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326744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D1336F0E-60E1-4F39-8611-62F79752677E}" type="datetimeFigureOut">
              <a:rPr lang="en-AU" smtClean="0"/>
              <a:t>29/07/2012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1078558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36F0E-60E1-4F39-8611-62F79752677E}" type="datetimeFigureOut">
              <a:rPr lang="en-AU" smtClean="0"/>
              <a:t>29/07/2012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3369085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336F0E-60E1-4F39-8611-62F79752677E}" type="datetimeFigureOut">
              <a:rPr lang="en-AU" smtClean="0"/>
              <a:t>29/07/2012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873035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336F0E-60E1-4F39-8611-62F79752677E}" type="datetimeFigureOut">
              <a:rPr lang="en-AU" smtClean="0"/>
              <a:t>29/07/2012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BBE616F-CE2A-41B2-82BC-7AF260F4088E}" type="slidenum">
              <a:rPr lang="en-AU" smtClean="0"/>
              <a:t>‹#›</a:t>
            </a:fld>
            <a:endParaRPr lang="en-AU"/>
          </a:p>
        </p:txBody>
      </p:sp>
    </p:spTree>
    <p:extLst>
      <p:ext uri="{BB962C8B-B14F-4D97-AF65-F5344CB8AC3E}">
        <p14:creationId xmlns:p14="http://schemas.microsoft.com/office/powerpoint/2010/main" val="1356327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1E3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36F0E-60E1-4F39-8611-62F79752677E}" type="datetimeFigureOut">
              <a:rPr lang="en-AU" smtClean="0"/>
              <a:t>29/07/2012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E616F-CE2A-41B2-82BC-7AF260F4088E}" type="slidenum">
              <a:rPr lang="en-AU" smtClean="0"/>
              <a:t>‹#›</a:t>
            </a:fld>
            <a:endParaRPr lang="en-AU"/>
          </a:p>
        </p:txBody>
      </p:sp>
    </p:spTree>
    <p:extLst>
      <p:ext uri="{BB962C8B-B14F-4D97-AF65-F5344CB8AC3E}">
        <p14:creationId xmlns:p14="http://schemas.microsoft.com/office/powerpoint/2010/main" val="3351553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332656"/>
            <a:ext cx="8496944" cy="3096344"/>
          </a:xfrm>
        </p:spPr>
        <p:txBody>
          <a:bodyPr anchor="ctr">
            <a:normAutofit/>
          </a:bodyPr>
          <a:lstStyle/>
          <a:p>
            <a:r>
              <a:rPr lang="en-AU" sz="48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‘Moving Forward &amp; Gaining Ground: </a:t>
            </a:r>
            <a:r>
              <a:rPr lang="en-AU" sz="48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The </a:t>
            </a:r>
            <a:r>
              <a:rPr lang="en-AU" sz="48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Sterilisation </a:t>
            </a:r>
            <a:r>
              <a:rPr lang="en-AU" sz="48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of Women and Girls with Disabilities in </a:t>
            </a:r>
            <a:r>
              <a:rPr lang="en-AU" sz="48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Australia’</a:t>
            </a:r>
            <a:endParaRPr lang="en-AU" sz="4800" dirty="0">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4" name="TextBox 3"/>
          <p:cNvSpPr txBox="1"/>
          <p:nvPr/>
        </p:nvSpPr>
        <p:spPr>
          <a:xfrm>
            <a:off x="0" y="6544040"/>
            <a:ext cx="1440972" cy="307777"/>
          </a:xfrm>
          <a:prstGeom prst="rect">
            <a:avLst/>
          </a:prstGeom>
          <a:noFill/>
        </p:spPr>
        <p:txBody>
          <a:bodyPr wrap="square" rtlCol="0">
            <a:spAutoFit/>
          </a:bodyPr>
          <a:lstStyle/>
          <a:p>
            <a:r>
              <a:rPr lang="en-AU" sz="1400" dirty="0" smtClean="0">
                <a:solidFill>
                  <a:schemeClr val="bg1"/>
                </a:solidFill>
                <a:effectLst>
                  <a:outerShdw blurRad="38100" dist="38100" dir="2700000" algn="tl">
                    <a:srgbClr val="000000">
                      <a:alpha val="43137"/>
                    </a:srgbClr>
                  </a:outerShdw>
                </a:effectLst>
              </a:rPr>
              <a:t>© WWDA 2012</a:t>
            </a:r>
            <a:endParaRPr lang="en-AU" sz="1400" dirty="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179512" y="3822917"/>
            <a:ext cx="6408712" cy="2062103"/>
          </a:xfrm>
          <a:prstGeom prst="rect">
            <a:avLst/>
          </a:prstGeom>
          <a:noFill/>
        </p:spPr>
        <p:txBody>
          <a:bodyPr wrap="square" rtlCol="0">
            <a:spAutoFit/>
          </a:bodyPr>
          <a:lstStyle/>
          <a:p>
            <a:pPr algn="ctr"/>
            <a:r>
              <a:rPr lang="en-AU" sz="32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Paper </a:t>
            </a:r>
            <a:r>
              <a:rPr lang="en-AU" sz="32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written by Carolyn </a:t>
            </a:r>
            <a:r>
              <a:rPr lang="en-AU" sz="3200" dirty="0" err="1">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Frohmader</a:t>
            </a:r>
            <a:r>
              <a:rPr lang="en-AU" sz="32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and presented by Karin Swift on behalf of Women with Disabilities Australia (WWDA</a:t>
            </a:r>
            <a:r>
              <a:rPr lang="en-AU" sz="32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a:t>
            </a:r>
            <a:endParaRPr lang="en-AU" sz="3200" dirty="0">
              <a:effectLst>
                <a:outerShdw blurRad="38100" dist="38100" dir="2700000" algn="tl">
                  <a:srgbClr val="000000">
                    <a:alpha val="43137"/>
                  </a:srgbClr>
                </a:outerShdw>
              </a:effectLst>
            </a:endParaRPr>
          </a:p>
        </p:txBody>
      </p:sp>
      <p:pic>
        <p:nvPicPr>
          <p:cNvPr id="1026" name="Picture 2" descr="L:\WWDA Main\Conferences &amp; Events\2012\Womens Symposium\Powerpoint\CF1 cop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7736" y="3823306"/>
            <a:ext cx="2376264" cy="30285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5816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3548" y="1628800"/>
            <a:ext cx="8136904" cy="4154984"/>
          </a:xfrm>
          <a:prstGeom prst="rect">
            <a:avLst/>
          </a:prstGeom>
          <a:noFill/>
        </p:spPr>
        <p:txBody>
          <a:bodyPr wrap="square" rtlCol="0">
            <a:spAutoFit/>
          </a:bodyPr>
          <a:lstStyle/>
          <a:p>
            <a:pPr>
              <a:lnSpc>
                <a:spcPct val="150000"/>
              </a:lnSpc>
            </a:pP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“It </a:t>
            </a:r>
            <a:r>
              <a:rPr lang="en-AU" sz="2800" i="1" dirty="0">
                <a:solidFill>
                  <a:schemeClr val="bg1"/>
                </a:solidFill>
                <a:effectLst>
                  <a:outerShdw blurRad="38100" dist="38100" dir="2700000" algn="tl">
                    <a:srgbClr val="000000">
                      <a:alpha val="43137"/>
                    </a:srgbClr>
                  </a:outerShdw>
                </a:effectLst>
                <a:latin typeface="Franklin Gothic Book" pitchFamily="34" charset="0"/>
              </a:rPr>
              <a:t>is unlikely she will have any form of relationship involving sexual intercourse. She could, of course, be the victim of a sexual assault and with her normal physical development and attractive looks that cannot be discounted</a:t>
            </a: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[7]</a:t>
            </a:r>
          </a:p>
          <a:p>
            <a:pPr algn="r">
              <a:lnSpc>
                <a:spcPct val="150000"/>
              </a:lnSpc>
            </a:pPr>
            <a:endParaRPr lang="en-AU" dirty="0" smtClean="0">
              <a:solidFill>
                <a:schemeClr val="bg1"/>
              </a:solidFill>
            </a:endParaRPr>
          </a:p>
          <a:p>
            <a:pPr algn="r">
              <a:lnSpc>
                <a:spcPct val="150000"/>
              </a:lnSpc>
            </a:pPr>
            <a:r>
              <a:rPr lang="en-AU" dirty="0" smtClean="0">
                <a:solidFill>
                  <a:schemeClr val="bg1"/>
                </a:solidFill>
                <a:effectLst>
                  <a:outerShdw blurRad="38100" dist="38100" dir="2700000" algn="tl">
                    <a:srgbClr val="000000">
                      <a:alpha val="43137"/>
                    </a:srgbClr>
                  </a:outerShdw>
                </a:effectLst>
              </a:rPr>
              <a:t>Judge, Family Court</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77330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5586" y="620688"/>
            <a:ext cx="8324886" cy="5609228"/>
          </a:xfrm>
          <a:prstGeom prst="rect">
            <a:avLst/>
          </a:prstGeom>
          <a:noFill/>
        </p:spPr>
        <p:txBody>
          <a:bodyPr wrap="square" rtlCol="0">
            <a:spAutoFit/>
          </a:bodyPr>
          <a:lstStyle/>
          <a:p>
            <a:pPr>
              <a:lnSpc>
                <a:spcPct val="150000"/>
              </a:lnSpc>
            </a:pPr>
            <a:r>
              <a:rPr lang="en-AU" sz="2500" i="1" dirty="0" smtClean="0">
                <a:solidFill>
                  <a:schemeClr val="bg1"/>
                </a:solidFill>
                <a:effectLst>
                  <a:outerShdw blurRad="38100" dist="38100" dir="2700000" algn="tl">
                    <a:srgbClr val="000000">
                      <a:alpha val="43137"/>
                    </a:srgbClr>
                  </a:outerShdw>
                </a:effectLst>
                <a:latin typeface="Franklin Gothic Book" pitchFamily="34" charset="0"/>
              </a:rPr>
              <a:t>“Ever </a:t>
            </a:r>
            <a:r>
              <a:rPr lang="en-AU" sz="2500" i="1" dirty="0">
                <a:solidFill>
                  <a:schemeClr val="bg1"/>
                </a:solidFill>
                <a:effectLst>
                  <a:outerShdw blurRad="38100" dist="38100" dir="2700000" algn="tl">
                    <a:srgbClr val="000000">
                      <a:alpha val="43137"/>
                    </a:srgbClr>
                  </a:outerShdw>
                </a:effectLst>
                <a:latin typeface="Franklin Gothic Book" pitchFamily="34" charset="0"/>
              </a:rPr>
              <a:t>since Elizabeth was a very young child, she was prone to run to men. If her mother takes her out she will go to any man, including strangers. On many occasions in public when the mother has not been holding Elizabeth tightly, she has run over to a man who is a complete stranger and taken his arm. She shows no fear and would happily go off with any man. She has to be physically restrained from chasing after men in public and throwing her arms around them</a:t>
            </a:r>
            <a:r>
              <a:rPr lang="en-AU" sz="25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[8]</a:t>
            </a:r>
          </a:p>
          <a:p>
            <a:pPr algn="r">
              <a:lnSpc>
                <a:spcPct val="150000"/>
              </a:lnSpc>
            </a:pPr>
            <a:endParaRPr lang="en-AU" dirty="0" smtClean="0">
              <a:solidFill>
                <a:schemeClr val="bg1"/>
              </a:solidFill>
            </a:endParaRPr>
          </a:p>
          <a:p>
            <a:pPr algn="r">
              <a:lnSpc>
                <a:spcPct val="150000"/>
              </a:lnSpc>
            </a:pPr>
            <a:r>
              <a:rPr lang="en-AU" dirty="0" smtClean="0">
                <a:solidFill>
                  <a:schemeClr val="bg1"/>
                </a:solidFill>
                <a:effectLst>
                  <a:outerShdw blurRad="38100" dist="38100" dir="2700000" algn="tl">
                    <a:srgbClr val="000000">
                      <a:alpha val="43137"/>
                    </a:srgbClr>
                  </a:outerShdw>
                </a:effectLst>
              </a:rPr>
              <a:t>Judge, Family Court</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7991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628800"/>
            <a:ext cx="6696744" cy="3693319"/>
          </a:xfrm>
          <a:prstGeom prst="rect">
            <a:avLst/>
          </a:prstGeom>
          <a:noFill/>
        </p:spPr>
        <p:txBody>
          <a:bodyPr wrap="square" rtlCol="0">
            <a:spAutoFit/>
          </a:bodyPr>
          <a:lstStyle/>
          <a:p>
            <a:pPr>
              <a:lnSpc>
                <a:spcPct val="150000"/>
              </a:lnSpc>
            </a:pPr>
            <a:r>
              <a:rPr lang="en-AU" sz="30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3000" i="1" dirty="0">
                <a:solidFill>
                  <a:schemeClr val="bg1"/>
                </a:solidFill>
                <a:effectLst>
                  <a:outerShdw blurRad="38100" dist="38100" dir="2700000" algn="tl">
                    <a:srgbClr val="000000">
                      <a:alpha val="43137"/>
                    </a:srgbClr>
                  </a:outerShdw>
                </a:effectLst>
                <a:latin typeface="Franklin Gothic Book" pitchFamily="34" charset="0"/>
              </a:rPr>
              <a:t>There is unlikely to be any psychological impact of the procedure on H as she has no understanding of the nature of the procedure</a:t>
            </a:r>
            <a:r>
              <a:rPr lang="en-AU" sz="30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[9]</a:t>
            </a:r>
          </a:p>
          <a:p>
            <a:pPr algn="r">
              <a:lnSpc>
                <a:spcPct val="150000"/>
              </a:lnSpc>
            </a:pPr>
            <a:endParaRPr lang="en-AU" dirty="0" smtClean="0">
              <a:solidFill>
                <a:schemeClr val="bg1"/>
              </a:solidFill>
            </a:endParaRPr>
          </a:p>
          <a:p>
            <a:pPr algn="r">
              <a:lnSpc>
                <a:spcPct val="150000"/>
              </a:lnSpc>
            </a:pPr>
            <a:r>
              <a:rPr lang="en-AU" dirty="0" smtClean="0">
                <a:solidFill>
                  <a:schemeClr val="bg1"/>
                </a:solidFill>
                <a:effectLst>
                  <a:outerShdw blurRad="38100" dist="38100" dir="2700000" algn="tl">
                    <a:srgbClr val="000000">
                      <a:alpha val="43137"/>
                    </a:srgbClr>
                  </a:outerShdw>
                </a:effectLst>
              </a:rPr>
              <a:t>Judge, Family Court</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97124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3062" y="5013176"/>
            <a:ext cx="8581426" cy="1140825"/>
          </a:xfrm>
          <a:prstGeom prst="rect">
            <a:avLst/>
          </a:prstGeom>
          <a:noFill/>
        </p:spPr>
        <p:txBody>
          <a:bodyPr wrap="square" rtlCol="0">
            <a:spAutoFit/>
          </a:bodyPr>
          <a:lstStyle/>
          <a:p>
            <a:pPr>
              <a:lnSpc>
                <a:spcPct val="150000"/>
              </a:lnSpc>
            </a:pP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400" i="1" dirty="0">
                <a:solidFill>
                  <a:schemeClr val="bg1"/>
                </a:solidFill>
                <a:effectLst>
                  <a:outerShdw blurRad="38100" dist="38100" dir="2700000" algn="tl">
                    <a:srgbClr val="000000">
                      <a:alpha val="43137"/>
                    </a:srgbClr>
                  </a:outerShdw>
                </a:effectLst>
                <a:latin typeface="Franklin Gothic Book" pitchFamily="34" charset="0"/>
              </a:rPr>
              <a:t>I worry about the future health effects like osteoporosis and other problems</a:t>
            </a: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dirty="0" smtClean="0">
              <a:solidFill>
                <a:schemeClr val="bg1"/>
              </a:solidFill>
              <a:effectLst>
                <a:outerShdw blurRad="38100" dist="38100" dir="2700000" algn="tl">
                  <a:srgbClr val="000000">
                    <a:alpha val="43137"/>
                  </a:srgbClr>
                </a:outerShdw>
              </a:effectLst>
            </a:endParaRPr>
          </a:p>
        </p:txBody>
      </p:sp>
      <p:sp>
        <p:nvSpPr>
          <p:cNvPr id="3" name="TextBox 2"/>
          <p:cNvSpPr txBox="1"/>
          <p:nvPr/>
        </p:nvSpPr>
        <p:spPr>
          <a:xfrm>
            <a:off x="179512" y="404664"/>
            <a:ext cx="8784976"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Women With Disabilities Speak Out </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4" name="TextBox 3"/>
          <p:cNvSpPr txBox="1"/>
          <p:nvPr/>
        </p:nvSpPr>
        <p:spPr>
          <a:xfrm>
            <a:off x="179512" y="1340768"/>
            <a:ext cx="8856984" cy="558358"/>
          </a:xfrm>
          <a:prstGeom prst="rect">
            <a:avLst/>
          </a:prstGeom>
          <a:noFill/>
        </p:spPr>
        <p:txBody>
          <a:bodyPr wrap="square" rtlCol="0">
            <a:spAutoFit/>
          </a:bodyPr>
          <a:lstStyle/>
          <a:p>
            <a:pPr>
              <a:lnSpc>
                <a:spcPct val="150000"/>
              </a:lnSpc>
            </a:pPr>
            <a:r>
              <a:rPr lang="en-AU" sz="23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300" i="1" dirty="0">
                <a:solidFill>
                  <a:schemeClr val="bg1"/>
                </a:solidFill>
                <a:effectLst>
                  <a:outerShdw blurRad="38100" dist="38100" dir="2700000" algn="tl">
                    <a:srgbClr val="000000">
                      <a:alpha val="43137"/>
                    </a:srgbClr>
                  </a:outerShdw>
                </a:effectLst>
                <a:latin typeface="Franklin Gothic Book" pitchFamily="34" charset="0"/>
              </a:rPr>
              <a:t>It has resulted in loss of my identity as a woman, as a sexual being.”</a:t>
            </a:r>
          </a:p>
        </p:txBody>
      </p:sp>
      <p:sp>
        <p:nvSpPr>
          <p:cNvPr id="5" name="TextBox 4"/>
          <p:cNvSpPr txBox="1"/>
          <p:nvPr/>
        </p:nvSpPr>
        <p:spPr>
          <a:xfrm>
            <a:off x="287016" y="2132856"/>
            <a:ext cx="8749480" cy="1089273"/>
          </a:xfrm>
          <a:prstGeom prst="rect">
            <a:avLst/>
          </a:prstGeom>
          <a:noFill/>
        </p:spPr>
        <p:txBody>
          <a:bodyPr wrap="square" rtlCol="0">
            <a:spAutoFit/>
          </a:bodyPr>
          <a:lstStyle/>
          <a:p>
            <a:pPr>
              <a:lnSpc>
                <a:spcPct val="150000"/>
              </a:lnSpc>
            </a:pPr>
            <a:r>
              <a:rPr lang="en-AU" sz="2300" i="1" dirty="0" smtClean="0">
                <a:solidFill>
                  <a:schemeClr val="bg1"/>
                </a:solidFill>
                <a:effectLst>
                  <a:outerShdw blurRad="38100" dist="38100" dir="2700000" algn="tl">
                    <a:srgbClr val="000000">
                      <a:alpha val="43137"/>
                    </a:srgbClr>
                  </a:outerShdw>
                </a:effectLst>
                <a:latin typeface="Franklin Gothic Book" pitchFamily="34" charset="0"/>
              </a:rPr>
              <a:t>“I </a:t>
            </a:r>
            <a:r>
              <a:rPr lang="en-AU" sz="2300" i="1" dirty="0">
                <a:solidFill>
                  <a:schemeClr val="bg1"/>
                </a:solidFill>
                <a:effectLst>
                  <a:outerShdw blurRad="38100" dist="38100" dir="2700000" algn="tl">
                    <a:srgbClr val="000000">
                      <a:alpha val="43137"/>
                    </a:srgbClr>
                  </a:outerShdw>
                </a:effectLst>
                <a:latin typeface="Franklin Gothic Book" pitchFamily="34" charset="0"/>
              </a:rPr>
              <a:t>haven’t had the chance to grieve the loss of a part of me that should have been mine to choose whether I keep it or not.”</a:t>
            </a:r>
          </a:p>
        </p:txBody>
      </p:sp>
      <p:sp>
        <p:nvSpPr>
          <p:cNvPr id="6" name="TextBox 5"/>
          <p:cNvSpPr txBox="1"/>
          <p:nvPr/>
        </p:nvSpPr>
        <p:spPr>
          <a:xfrm>
            <a:off x="383062" y="3573016"/>
            <a:ext cx="8581426" cy="1089273"/>
          </a:xfrm>
          <a:prstGeom prst="rect">
            <a:avLst/>
          </a:prstGeom>
          <a:noFill/>
        </p:spPr>
        <p:txBody>
          <a:bodyPr wrap="square" rtlCol="0">
            <a:spAutoFit/>
          </a:bodyPr>
          <a:lstStyle/>
          <a:p>
            <a:pPr>
              <a:lnSpc>
                <a:spcPct val="150000"/>
              </a:lnSpc>
            </a:pPr>
            <a:r>
              <a:rPr lang="en-AU" sz="2300" i="1" dirty="0">
                <a:solidFill>
                  <a:schemeClr val="bg1"/>
                </a:solidFill>
                <a:effectLst>
                  <a:outerShdw blurRad="38100" dist="38100" dir="2700000" algn="tl">
                    <a:srgbClr val="000000">
                      <a:alpha val="43137"/>
                    </a:srgbClr>
                  </a:outerShdw>
                </a:effectLst>
                <a:latin typeface="Franklin Gothic Book" pitchFamily="34" charset="0"/>
              </a:rPr>
              <a:t>“I feel upset because I can’t have children. I feel I should have been able to make the decision.”</a:t>
            </a:r>
          </a:p>
        </p:txBody>
      </p:sp>
    </p:spTree>
    <p:extLst>
      <p:ext uri="{BB962C8B-B14F-4D97-AF65-F5344CB8AC3E}">
        <p14:creationId xmlns:p14="http://schemas.microsoft.com/office/powerpoint/2010/main" val="16218196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504" y="620688"/>
            <a:ext cx="8928991" cy="566245"/>
          </a:xfrm>
          <a:prstGeom prst="rect">
            <a:avLst/>
          </a:prstGeom>
          <a:noFill/>
        </p:spPr>
        <p:txBody>
          <a:bodyPr wrap="square" rtlCol="0">
            <a:spAutoFit/>
          </a:bodyPr>
          <a:lstStyle/>
          <a:p>
            <a:pPr>
              <a:lnSpc>
                <a:spcPct val="150000"/>
              </a:lnSpc>
            </a:pPr>
            <a:r>
              <a:rPr lang="en-AU" sz="2300" i="1" dirty="0">
                <a:solidFill>
                  <a:schemeClr val="bg1"/>
                </a:solidFill>
                <a:effectLst>
                  <a:outerShdw blurRad="38100" dist="38100" dir="2700000" algn="tl">
                    <a:srgbClr val="000000">
                      <a:alpha val="43137"/>
                    </a:srgbClr>
                  </a:outerShdw>
                </a:effectLst>
                <a:latin typeface="Franklin Gothic Book" pitchFamily="34" charset="0"/>
              </a:rPr>
              <a:t>“I have been denied the same joys and aspirations as other women</a:t>
            </a:r>
            <a:r>
              <a:rPr lang="en-AU" sz="2300" i="1"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sz="2300" dirty="0" smtClean="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395535" y="5085184"/>
            <a:ext cx="8280921" cy="1140825"/>
          </a:xfrm>
          <a:prstGeom prst="rect">
            <a:avLst/>
          </a:prstGeom>
          <a:noFill/>
        </p:spPr>
        <p:txBody>
          <a:bodyPr wrap="square" rtlCol="0">
            <a:spAutoFit/>
          </a:bodyPr>
          <a:lstStyle/>
          <a:p>
            <a:pPr>
              <a:lnSpc>
                <a:spcPct val="150000"/>
              </a:lnSpc>
            </a:pPr>
            <a:r>
              <a:rPr lang="en-AU" sz="2400" i="1" dirty="0">
                <a:solidFill>
                  <a:schemeClr val="bg1"/>
                </a:solidFill>
                <a:effectLst>
                  <a:outerShdw blurRad="38100" dist="38100" dir="2700000" algn="tl">
                    <a:srgbClr val="000000">
                      <a:alpha val="43137"/>
                    </a:srgbClr>
                  </a:outerShdw>
                </a:effectLst>
                <a:latin typeface="Franklin Gothic Book" pitchFamily="34" charset="0"/>
              </a:rPr>
              <a:t>“The psychological effects are huge – it takes away your feelings of womanhood.”</a:t>
            </a:r>
            <a:endParaRPr lang="en-AU"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043608" y="1481258"/>
            <a:ext cx="7056784" cy="3277820"/>
          </a:xfrm>
          <a:prstGeom prst="rect">
            <a:avLst/>
          </a:prstGeom>
          <a:noFill/>
        </p:spPr>
        <p:txBody>
          <a:bodyPr wrap="square" rtlCol="0">
            <a:spAutoFit/>
          </a:bodyPr>
          <a:lstStyle/>
          <a:p>
            <a:pPr>
              <a:lnSpc>
                <a:spcPct val="150000"/>
              </a:lnSpc>
            </a:pPr>
            <a:r>
              <a:rPr lang="en-AU" sz="2300" i="1" dirty="0">
                <a:solidFill>
                  <a:schemeClr val="bg1"/>
                </a:solidFill>
                <a:effectLst>
                  <a:outerShdw blurRad="38100" dist="38100" dir="2700000" algn="tl">
                    <a:srgbClr val="000000">
                      <a:alpha val="43137"/>
                    </a:srgbClr>
                  </a:outerShdw>
                </a:effectLst>
                <a:latin typeface="Franklin Gothic Book" pitchFamily="34" charset="0"/>
              </a:rPr>
              <a:t>“I was sterilised at 17. Someone else made the decision for me. I didn't object because I had been led to believe that people with disabilities were worthless and that they were a burden on people and society. I felt that if I produced a child with a disability I would be producing a "bad” person</a:t>
            </a:r>
            <a:r>
              <a:rPr lang="en-AU" sz="2300" i="1"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sz="2300"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48635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3" y="620688"/>
            <a:ext cx="8352928" cy="1754326"/>
          </a:xfrm>
          <a:prstGeom prst="rect">
            <a:avLst/>
          </a:prstGeom>
          <a:noFill/>
        </p:spPr>
        <p:txBody>
          <a:bodyPr wrap="square" rtlCol="0">
            <a:spAutoFit/>
          </a:bodyPr>
          <a:lstStyle/>
          <a:p>
            <a:pPr>
              <a:lnSpc>
                <a:spcPct val="150000"/>
              </a:lnSpc>
            </a:pP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“I </a:t>
            </a:r>
            <a:r>
              <a:rPr lang="en-AU" sz="2400" i="1" dirty="0">
                <a:solidFill>
                  <a:schemeClr val="bg1"/>
                </a:solidFill>
                <a:effectLst>
                  <a:outerShdw blurRad="38100" dist="38100" dir="2700000" algn="tl">
                    <a:srgbClr val="000000">
                      <a:alpha val="43137"/>
                    </a:srgbClr>
                  </a:outerShdw>
                </a:effectLst>
                <a:latin typeface="Franklin Gothic Book" pitchFamily="34" charset="0"/>
              </a:rPr>
              <a:t>was sterilised at the age of 18 without my consent. I still feel devastated by what happened because I will never be able to have children</a:t>
            </a: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dirty="0" smtClean="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467544" y="2924944"/>
            <a:ext cx="8352928" cy="1140825"/>
          </a:xfrm>
          <a:prstGeom prst="rect">
            <a:avLst/>
          </a:prstGeom>
          <a:noFill/>
        </p:spPr>
        <p:txBody>
          <a:bodyPr wrap="square" rtlCol="0">
            <a:spAutoFit/>
          </a:bodyPr>
          <a:lstStyle/>
          <a:p>
            <a:pPr>
              <a:lnSpc>
                <a:spcPct val="150000"/>
              </a:lnSpc>
            </a:pPr>
            <a:r>
              <a:rPr lang="en-AU" sz="2400" i="1" dirty="0">
                <a:solidFill>
                  <a:schemeClr val="bg1"/>
                </a:solidFill>
                <a:effectLst>
                  <a:outerShdw blurRad="38100" dist="38100" dir="2700000" algn="tl">
                    <a:srgbClr val="000000">
                      <a:alpha val="43137"/>
                    </a:srgbClr>
                  </a:outerShdw>
                </a:effectLst>
                <a:latin typeface="Franklin Gothic Book" pitchFamily="34" charset="0"/>
              </a:rPr>
              <a:t>"After trying to have a baby for a long time I finally found out I had been sterilised when I was 14 living in an institution."</a:t>
            </a:r>
            <a:endParaRPr lang="en-AU"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67543" y="4797152"/>
            <a:ext cx="6554669" cy="646331"/>
          </a:xfrm>
          <a:prstGeom prst="rect">
            <a:avLst/>
          </a:prstGeom>
          <a:noFill/>
        </p:spPr>
        <p:txBody>
          <a:bodyPr wrap="square" rtlCol="0">
            <a:spAutoFit/>
          </a:bodyPr>
          <a:lstStyle/>
          <a:p>
            <a:pPr>
              <a:lnSpc>
                <a:spcPct val="150000"/>
              </a:lnSpc>
            </a:pPr>
            <a:r>
              <a:rPr lang="en-AU" sz="2400" i="1" dirty="0">
                <a:solidFill>
                  <a:schemeClr val="bg1"/>
                </a:solidFill>
                <a:effectLst>
                  <a:outerShdw blurRad="38100" dist="38100" dir="2700000" algn="tl">
                    <a:srgbClr val="000000">
                      <a:alpha val="43137"/>
                    </a:srgbClr>
                  </a:outerShdw>
                </a:effectLst>
                <a:latin typeface="Franklin Gothic Book" pitchFamily="34" charset="0"/>
              </a:rPr>
              <a:t>“For me it is about living with loss</a:t>
            </a: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8580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84976"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WWDA’s Campaign</a:t>
            </a:r>
            <a:r>
              <a:rPr lang="en-AU" sz="4000" dirty="0" smtClean="0">
                <a:solidFill>
                  <a:schemeClr val="bg1"/>
                </a:solidFill>
                <a:latin typeface="Segoe UI Symbol" pitchFamily="34" charset="0"/>
                <a:ea typeface="Segoe UI Symbol" pitchFamily="34" charset="0"/>
              </a:rPr>
              <a:t> </a:t>
            </a:r>
            <a:endParaRPr lang="en-AU" sz="4000" dirty="0">
              <a:solidFill>
                <a:schemeClr val="bg1"/>
              </a:solidFill>
              <a:latin typeface="Segoe UI Symbol" pitchFamily="34" charset="0"/>
              <a:ea typeface="Segoe UI Symbol" pitchFamily="34" charset="0"/>
            </a:endParaRPr>
          </a:p>
        </p:txBody>
      </p:sp>
      <p:sp>
        <p:nvSpPr>
          <p:cNvPr id="3" name="TextBox 2"/>
          <p:cNvSpPr txBox="1"/>
          <p:nvPr/>
        </p:nvSpPr>
        <p:spPr>
          <a:xfrm>
            <a:off x="191845" y="1052736"/>
            <a:ext cx="8784976" cy="1097160"/>
          </a:xfrm>
          <a:prstGeom prst="rect">
            <a:avLst/>
          </a:prstGeom>
          <a:noFill/>
        </p:spPr>
        <p:txBody>
          <a:bodyPr wrap="square" rtlCol="0">
            <a:spAutoFit/>
          </a:bodyPr>
          <a:lstStyle/>
          <a:p>
            <a:pPr>
              <a:lnSpc>
                <a:spcPct val="150000"/>
              </a:lnSpc>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The Australian Government </a:t>
            </a:r>
            <a:r>
              <a:rPr lang="en-AU" sz="2300" dirty="0">
                <a:solidFill>
                  <a:schemeClr val="bg1"/>
                </a:solidFill>
                <a:effectLst>
                  <a:outerShdw blurRad="38100" dist="38100" dir="2700000" algn="tl">
                    <a:srgbClr val="000000">
                      <a:alpha val="43137"/>
                    </a:srgbClr>
                  </a:outerShdw>
                </a:effectLst>
                <a:latin typeface="Franklin Gothic Book" pitchFamily="34" charset="0"/>
              </a:rPr>
              <a:t>has consistently taken the view that there are instances in which sterilisation can and should be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authorised:</a:t>
            </a:r>
            <a:endParaRPr lang="en-AU" sz="2300" dirty="0" smtClean="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395536" y="2348880"/>
            <a:ext cx="8136904" cy="4247317"/>
          </a:xfrm>
          <a:prstGeom prst="rect">
            <a:avLst/>
          </a:prstGeom>
          <a:noFill/>
        </p:spPr>
        <p:txBody>
          <a:bodyPr wrap="square" rtlCol="0">
            <a:spAutoFit/>
          </a:bodyPr>
          <a:lstStyle/>
          <a:p>
            <a:pPr>
              <a:lnSpc>
                <a:spcPct val="150000"/>
              </a:lnSpc>
            </a:pPr>
            <a:r>
              <a:rPr lang="en-AU" sz="2000" i="1" dirty="0">
                <a:solidFill>
                  <a:schemeClr val="bg1"/>
                </a:solidFill>
                <a:effectLst>
                  <a:outerShdw blurRad="38100" dist="38100" dir="2700000" algn="tl">
                    <a:srgbClr val="000000">
                      <a:alpha val="43137"/>
                    </a:srgbClr>
                  </a:outerShdw>
                </a:effectLst>
                <a:latin typeface="Franklin Gothic Book" pitchFamily="34" charset="0"/>
              </a:rPr>
              <a:t>A blanket prohibition on the sterilisation of children could lead to negative consequences for some individuals. Applications for sterilisation are made in a variety of circumstances. Sometimes sterilisation is necessary to prevent serious damage to a child’s health, for example, in a case of severe menstrual bleeding where hormonal or other treatments are contraindicated. The child may not be sexually active and contraception may not be an issue, but the concern is the impact on the child’s quality of life if they are prevented from participating to an ordinary extent in school and social life</a:t>
            </a:r>
            <a:r>
              <a:rPr lang="en-AU" sz="20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[10]</a:t>
            </a:r>
            <a:endParaRPr lang="en-AU" sz="1200"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787889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12776"/>
            <a:ext cx="8424935" cy="4662815"/>
          </a:xfrm>
          <a:prstGeom prst="rect">
            <a:avLst/>
          </a:prstGeom>
          <a:noFill/>
        </p:spPr>
        <p:txBody>
          <a:bodyPr wrap="square" rtlCol="0">
            <a:spAutoFit/>
          </a:bodyPr>
          <a:lstStyle/>
          <a:p>
            <a:pPr marL="342900" indent="-342900">
              <a:lnSpc>
                <a:spcPct val="150000"/>
              </a:lnSpc>
              <a:buFont typeface="Arial" pitchFamily="34" charset="0"/>
              <a:buChar char="•"/>
            </a:pPr>
            <a:r>
              <a:rPr lang="en-AU" sz="2200" dirty="0">
                <a:solidFill>
                  <a:schemeClr val="bg1"/>
                </a:solidFill>
                <a:effectLst>
                  <a:outerShdw blurRad="38100" dist="38100" dir="2700000" algn="tl">
                    <a:srgbClr val="000000">
                      <a:alpha val="43137"/>
                    </a:srgbClr>
                  </a:outerShdw>
                </a:effectLst>
                <a:latin typeface="Franklin Gothic Book" pitchFamily="34" charset="0"/>
              </a:rPr>
              <a:t>develop and enact universal legislation which prohibits sterilisation of any child unless there is a serious threat to health or life;</a:t>
            </a:r>
          </a:p>
          <a:p>
            <a:pPr marL="342900" indent="-342900">
              <a:lnSpc>
                <a:spcPct val="150000"/>
              </a:lnSpc>
              <a:buFont typeface="Arial" pitchFamily="34" charset="0"/>
              <a:buChar char="•"/>
            </a:pPr>
            <a:r>
              <a:rPr lang="en-AU" sz="2200" dirty="0">
                <a:solidFill>
                  <a:schemeClr val="bg1"/>
                </a:solidFill>
                <a:effectLst>
                  <a:outerShdw blurRad="38100" dist="38100" dir="2700000" algn="tl">
                    <a:srgbClr val="000000">
                      <a:alpha val="43137"/>
                    </a:srgbClr>
                  </a:outerShdw>
                </a:effectLst>
                <a:latin typeface="Franklin Gothic Book" pitchFamily="34" charset="0"/>
              </a:rPr>
              <a:t>address the cultural, social and economic factors which drive the sterilisation agenda;</a:t>
            </a:r>
          </a:p>
          <a:p>
            <a:pPr marL="342900" indent="-342900">
              <a:lnSpc>
                <a:spcPct val="150000"/>
              </a:lnSpc>
              <a:buFont typeface="Arial" pitchFamily="34" charset="0"/>
              <a:buChar char="•"/>
            </a:pPr>
            <a:r>
              <a:rPr lang="en-AU" sz="2200" dirty="0">
                <a:solidFill>
                  <a:schemeClr val="bg1"/>
                </a:solidFill>
                <a:effectLst>
                  <a:outerShdw blurRad="38100" dist="38100" dir="2700000" algn="tl">
                    <a:srgbClr val="000000">
                      <a:alpha val="43137"/>
                    </a:srgbClr>
                  </a:outerShdw>
                </a:effectLst>
                <a:latin typeface="Franklin Gothic Book" pitchFamily="34" charset="0"/>
              </a:rPr>
              <a:t>commit resources to assist women and girls with disabilities and their families and carers to access appropriate reproductive health care; and,</a:t>
            </a:r>
          </a:p>
          <a:p>
            <a:pPr marL="342900" indent="-342900">
              <a:lnSpc>
                <a:spcPct val="150000"/>
              </a:lnSpc>
              <a:buFont typeface="Arial" pitchFamily="34" charset="0"/>
              <a:buChar char="•"/>
            </a:pPr>
            <a:r>
              <a:rPr lang="en-AU" sz="2200" dirty="0">
                <a:solidFill>
                  <a:schemeClr val="bg1"/>
                </a:solidFill>
                <a:effectLst>
                  <a:outerShdw blurRad="38100" dist="38100" dir="2700000" algn="tl">
                    <a:srgbClr val="000000">
                      <a:alpha val="43137"/>
                    </a:srgbClr>
                  </a:outerShdw>
                </a:effectLst>
                <a:latin typeface="Franklin Gothic Book" pitchFamily="34" charset="0"/>
              </a:rPr>
              <a:t>create the social context in which all women and girls are valued and respected.</a:t>
            </a:r>
          </a:p>
        </p:txBody>
      </p:sp>
      <p:sp>
        <p:nvSpPr>
          <p:cNvPr id="3" name="TextBox 2"/>
          <p:cNvSpPr txBox="1"/>
          <p:nvPr/>
        </p:nvSpPr>
        <p:spPr>
          <a:xfrm>
            <a:off x="146204" y="282014"/>
            <a:ext cx="8928992" cy="954107"/>
          </a:xfrm>
          <a:prstGeom prst="rect">
            <a:avLst/>
          </a:prstGeom>
          <a:noFill/>
        </p:spPr>
        <p:txBody>
          <a:bodyPr wrap="square" rtlCol="0">
            <a:spAutoFit/>
          </a:bodyPr>
          <a:lstStyle/>
          <a:p>
            <a:pPr algn="ctr"/>
            <a:r>
              <a:rPr lang="en-AU" sz="28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WWDA has called on successive Australian Governments to:</a:t>
            </a:r>
            <a:endParaRPr lang="en-AU" sz="28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Tree>
    <p:extLst>
      <p:ext uri="{BB962C8B-B14F-4D97-AF65-F5344CB8AC3E}">
        <p14:creationId xmlns:p14="http://schemas.microsoft.com/office/powerpoint/2010/main" val="157379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692696"/>
            <a:ext cx="8424936" cy="5493812"/>
          </a:xfrm>
          <a:prstGeom prst="rect">
            <a:avLst/>
          </a:prstGeom>
          <a:noFill/>
        </p:spPr>
        <p:txBody>
          <a:bodyPr wrap="square" rtlCol="0">
            <a:spAutoFit/>
          </a:bodyPr>
          <a:lstStyle/>
          <a:p>
            <a:pPr>
              <a:lnSpc>
                <a:spcPct val="150000"/>
              </a:lnSpc>
            </a:pPr>
            <a:r>
              <a:rPr lang="en-AU" sz="2600" dirty="0" smtClean="0">
                <a:solidFill>
                  <a:schemeClr val="bg1"/>
                </a:solidFill>
                <a:effectLst>
                  <a:outerShdw blurRad="38100" dist="38100" dir="2700000" algn="tl">
                    <a:srgbClr val="000000">
                      <a:alpha val="43137"/>
                    </a:srgbClr>
                  </a:outerShdw>
                </a:effectLst>
                <a:latin typeface="Franklin Gothic Book" pitchFamily="34" charset="0"/>
              </a:rPr>
              <a:t>WWDA’s </a:t>
            </a:r>
            <a:r>
              <a:rPr lang="en-AU" sz="2600" dirty="0">
                <a:solidFill>
                  <a:schemeClr val="bg1"/>
                </a:solidFill>
                <a:effectLst>
                  <a:outerShdw blurRad="38100" dist="38100" dir="2700000" algn="tl">
                    <a:srgbClr val="000000">
                      <a:alpha val="43137"/>
                    </a:srgbClr>
                  </a:outerShdw>
                </a:effectLst>
                <a:latin typeface="Franklin Gothic Book" pitchFamily="34" charset="0"/>
              </a:rPr>
              <a:t>campaign is starting to yield results, with the issue now receiving international attention, intervention and action from the machinery of the United Nations, other NGO’s, advocates, the media, researchers and politicians. Importantly, it is also empowering more women to come forward, to speak out about their experiences, to gain strength, to recognise their own needs for personal autonomy, and perhaps most importantly, develop a sense of personal worth.</a:t>
            </a:r>
          </a:p>
        </p:txBody>
      </p:sp>
    </p:spTree>
    <p:extLst>
      <p:ext uri="{BB962C8B-B14F-4D97-AF65-F5344CB8AC3E}">
        <p14:creationId xmlns:p14="http://schemas.microsoft.com/office/powerpoint/2010/main" val="14631806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628800"/>
            <a:ext cx="8064895" cy="4893647"/>
          </a:xfrm>
          <a:prstGeom prst="rect">
            <a:avLst/>
          </a:prstGeom>
          <a:noFill/>
        </p:spPr>
        <p:txBody>
          <a:bodyPr wrap="square" rtlCol="0">
            <a:spAutoFit/>
          </a:bodyPr>
          <a:lstStyle/>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1.	Persistence </a:t>
            </a:r>
            <a:endParaRPr lang="en-AU" sz="2600" b="1" dirty="0">
              <a:solidFill>
                <a:schemeClr val="bg1"/>
              </a:solidFill>
              <a:effectLst>
                <a:outerShdw blurRad="38100" dist="38100" dir="2700000" algn="tl">
                  <a:srgbClr val="000000">
                    <a:alpha val="43137"/>
                  </a:srgbClr>
                </a:outerShdw>
              </a:effectLst>
              <a:latin typeface="Franklin Gothic Book" pitchFamily="34" charset="0"/>
            </a:endParaRP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2.	Utilising international </a:t>
            </a:r>
            <a:r>
              <a:rPr lang="en-AU" sz="2600" b="1" dirty="0">
                <a:solidFill>
                  <a:schemeClr val="bg1"/>
                </a:solidFill>
                <a:effectLst>
                  <a:outerShdw blurRad="38100" dist="38100" dir="2700000" algn="tl">
                    <a:srgbClr val="000000">
                      <a:alpha val="43137"/>
                    </a:srgbClr>
                  </a:outerShdw>
                </a:effectLst>
                <a:latin typeface="Franklin Gothic Book" pitchFamily="34" charset="0"/>
              </a:rPr>
              <a:t>human rights mechanisms</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3.	Maximising </a:t>
            </a:r>
            <a:r>
              <a:rPr lang="en-AU" sz="2600" b="1" dirty="0">
                <a:solidFill>
                  <a:schemeClr val="bg1"/>
                </a:solidFill>
                <a:effectLst>
                  <a:outerShdw blurRad="38100" dist="38100" dir="2700000" algn="tl">
                    <a:srgbClr val="000000">
                      <a:alpha val="43137"/>
                    </a:srgbClr>
                  </a:outerShdw>
                </a:effectLst>
                <a:latin typeface="Franklin Gothic Book" pitchFamily="34" charset="0"/>
              </a:rPr>
              <a:t>the virtual world</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4.	Forming </a:t>
            </a:r>
            <a:r>
              <a:rPr lang="en-AU" sz="2600" b="1" dirty="0">
                <a:solidFill>
                  <a:schemeClr val="bg1"/>
                </a:solidFill>
                <a:effectLst>
                  <a:outerShdw blurRad="38100" dist="38100" dir="2700000" algn="tl">
                    <a:srgbClr val="000000">
                      <a:alpha val="43137"/>
                    </a:srgbClr>
                  </a:outerShdw>
                </a:effectLst>
                <a:latin typeface="Franklin Gothic Book" pitchFamily="34" charset="0"/>
              </a:rPr>
              <a:t>Strategic Alliances</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5.	Maximising </a:t>
            </a:r>
            <a:r>
              <a:rPr lang="en-AU" sz="2600" b="1" dirty="0">
                <a:solidFill>
                  <a:schemeClr val="bg1"/>
                </a:solidFill>
                <a:effectLst>
                  <a:outerShdw blurRad="38100" dist="38100" dir="2700000" algn="tl">
                    <a:srgbClr val="000000">
                      <a:alpha val="43137"/>
                    </a:srgbClr>
                  </a:outerShdw>
                </a:effectLst>
                <a:latin typeface="Franklin Gothic Book" pitchFamily="34" charset="0"/>
              </a:rPr>
              <a:t>opportunities to have our voice heard</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6.	Creating </a:t>
            </a:r>
            <a:r>
              <a:rPr lang="en-AU" sz="2600" b="1" dirty="0">
                <a:solidFill>
                  <a:schemeClr val="bg1"/>
                </a:solidFill>
                <a:effectLst>
                  <a:outerShdw blurRad="38100" dist="38100" dir="2700000" algn="tl">
                    <a:srgbClr val="000000">
                      <a:alpha val="43137"/>
                    </a:srgbClr>
                  </a:outerShdw>
                </a:effectLst>
                <a:latin typeface="Franklin Gothic Book" pitchFamily="34" charset="0"/>
              </a:rPr>
              <a:t>safe spaces</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7.	Continually </a:t>
            </a:r>
            <a:r>
              <a:rPr lang="en-AU" sz="2600" b="1" dirty="0">
                <a:solidFill>
                  <a:schemeClr val="bg1"/>
                </a:solidFill>
                <a:effectLst>
                  <a:outerShdw blurRad="38100" dist="38100" dir="2700000" algn="tl">
                    <a:srgbClr val="000000">
                      <a:alpha val="43137"/>
                    </a:srgbClr>
                  </a:outerShdw>
                </a:effectLst>
                <a:latin typeface="Franklin Gothic Book" pitchFamily="34" charset="0"/>
              </a:rPr>
              <a:t>building on our work</a:t>
            </a:r>
          </a:p>
          <a:p>
            <a:pPr>
              <a:lnSpc>
                <a:spcPct val="150000"/>
              </a:lnSpc>
            </a:pPr>
            <a:r>
              <a:rPr lang="en-AU" sz="2600" b="1" dirty="0" smtClean="0">
                <a:solidFill>
                  <a:schemeClr val="bg1"/>
                </a:solidFill>
                <a:effectLst>
                  <a:outerShdw blurRad="38100" dist="38100" dir="2700000" algn="tl">
                    <a:srgbClr val="000000">
                      <a:alpha val="43137"/>
                    </a:srgbClr>
                  </a:outerShdw>
                </a:effectLst>
                <a:latin typeface="Franklin Gothic Book" pitchFamily="34" charset="0"/>
              </a:rPr>
              <a:t>8.	Monitoring </a:t>
            </a:r>
            <a:r>
              <a:rPr lang="en-AU" sz="2600" b="1" dirty="0">
                <a:solidFill>
                  <a:schemeClr val="bg1"/>
                </a:solidFill>
                <a:effectLst>
                  <a:outerShdw blurRad="38100" dist="38100" dir="2700000" algn="tl">
                    <a:srgbClr val="000000">
                      <a:alpha val="43137"/>
                    </a:srgbClr>
                  </a:outerShdw>
                </a:effectLst>
                <a:latin typeface="Franklin Gothic Book" pitchFamily="34" charset="0"/>
              </a:rPr>
              <a:t>developments</a:t>
            </a:r>
          </a:p>
        </p:txBody>
      </p:sp>
      <p:sp>
        <p:nvSpPr>
          <p:cNvPr id="3" name="TextBox 2"/>
          <p:cNvSpPr txBox="1"/>
          <p:nvPr/>
        </p:nvSpPr>
        <p:spPr>
          <a:xfrm>
            <a:off x="827584" y="260648"/>
            <a:ext cx="7848872" cy="1200329"/>
          </a:xfrm>
          <a:prstGeom prst="rect">
            <a:avLst/>
          </a:prstGeom>
          <a:noFill/>
        </p:spPr>
        <p:txBody>
          <a:bodyPr wrap="square" rtlCol="0">
            <a:spAutoFit/>
          </a:bodyPr>
          <a:lstStyle/>
          <a:p>
            <a:pPr algn="ct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Key Strategies and Outcomes </a:t>
            </a:r>
            <a:endPar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of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WWDA’s Campaign</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Tree>
    <p:extLst>
      <p:ext uri="{BB962C8B-B14F-4D97-AF65-F5344CB8AC3E}">
        <p14:creationId xmlns:p14="http://schemas.microsoft.com/office/powerpoint/2010/main" val="1970797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00206" y="1196752"/>
            <a:ext cx="4636290" cy="5201424"/>
          </a:xfrm>
          <a:prstGeom prst="rect">
            <a:avLst/>
          </a:prstGeom>
          <a:noFill/>
        </p:spPr>
        <p:txBody>
          <a:bodyPr wrap="square" rtlCol="0">
            <a:spAutoFit/>
          </a:bodyPr>
          <a:lstStyle/>
          <a:p>
            <a:r>
              <a:rPr lang="en-AU" sz="2000" dirty="0">
                <a:solidFill>
                  <a:schemeClr val="bg1"/>
                </a:solidFill>
                <a:effectLst>
                  <a:outerShdw blurRad="38100" dist="38100" dir="2700000" algn="tl">
                    <a:srgbClr val="000000">
                      <a:alpha val="43137"/>
                    </a:srgbClr>
                  </a:outerShdw>
                </a:effectLst>
                <a:latin typeface="Franklin Gothic Book" pitchFamily="34" charset="0"/>
              </a:rPr>
              <a:t>Is the national peak NGO for women with all types of disabilities.</a:t>
            </a:r>
          </a:p>
          <a:p>
            <a:endParaRPr lang="en-AU" dirty="0">
              <a:solidFill>
                <a:schemeClr val="bg1"/>
              </a:solidFill>
              <a:effectLst>
                <a:outerShdw blurRad="38100" dist="38100" dir="2700000" algn="tl">
                  <a:srgbClr val="000000">
                    <a:alpha val="43137"/>
                  </a:srgbClr>
                </a:outerShdw>
              </a:effectLst>
              <a:latin typeface="Franklin Gothic Book" pitchFamily="34" charset="0"/>
            </a:endParaRPr>
          </a:p>
          <a:p>
            <a:r>
              <a:rPr lang="en-AU" sz="2000" dirty="0">
                <a:solidFill>
                  <a:schemeClr val="bg1"/>
                </a:solidFill>
                <a:effectLst>
                  <a:outerShdw blurRad="38100" dist="38100" dir="2700000" algn="tl">
                    <a:srgbClr val="000000">
                      <a:alpha val="43137"/>
                    </a:srgbClr>
                  </a:outerShdw>
                </a:effectLst>
                <a:latin typeface="Franklin Gothic Book" pitchFamily="34" charset="0"/>
              </a:rPr>
              <a:t>Uses a human rights based framework which links gender and disability issues to civil, political, economic, social and cultural rights.</a:t>
            </a:r>
          </a:p>
          <a:p>
            <a:endParaRPr lang="en-AU" dirty="0">
              <a:solidFill>
                <a:schemeClr val="bg1"/>
              </a:solidFill>
              <a:effectLst>
                <a:outerShdw blurRad="38100" dist="38100" dir="2700000" algn="tl">
                  <a:srgbClr val="000000">
                    <a:alpha val="43137"/>
                  </a:srgbClr>
                </a:outerShdw>
              </a:effectLst>
              <a:latin typeface="Franklin Gothic Book" pitchFamily="34" charset="0"/>
            </a:endParaRPr>
          </a:p>
          <a:p>
            <a:r>
              <a:rPr lang="en-AU" sz="2000" dirty="0">
                <a:solidFill>
                  <a:schemeClr val="bg1"/>
                </a:solidFill>
                <a:effectLst>
                  <a:outerShdw blurRad="38100" dist="38100" dir="2700000" algn="tl">
                    <a:srgbClr val="000000">
                      <a:alpha val="43137"/>
                    </a:srgbClr>
                  </a:outerShdw>
                </a:effectLst>
                <a:latin typeface="Franklin Gothic Book" pitchFamily="34" charset="0"/>
              </a:rPr>
              <a:t>Is run by women with disabilities, for women with disabilities.</a:t>
            </a:r>
          </a:p>
          <a:p>
            <a:endParaRPr lang="en-AU" dirty="0">
              <a:solidFill>
                <a:schemeClr val="bg1"/>
              </a:solidFill>
              <a:effectLst>
                <a:outerShdw blurRad="38100" dist="38100" dir="2700000" algn="tl">
                  <a:srgbClr val="000000">
                    <a:alpha val="43137"/>
                  </a:srgbClr>
                </a:outerShdw>
              </a:effectLst>
              <a:latin typeface="Franklin Gothic Book" pitchFamily="34" charset="0"/>
            </a:endParaRPr>
          </a:p>
          <a:p>
            <a:r>
              <a:rPr lang="en-AU" sz="2000" dirty="0">
                <a:solidFill>
                  <a:schemeClr val="bg1"/>
                </a:solidFill>
                <a:effectLst>
                  <a:outerShdw blurRad="38100" dist="38100" dir="2700000" algn="tl">
                    <a:srgbClr val="000000">
                      <a:alpha val="43137"/>
                    </a:srgbClr>
                  </a:outerShdw>
                </a:effectLst>
                <a:latin typeface="Franklin Gothic Book" pitchFamily="34" charset="0"/>
              </a:rPr>
              <a:t>Is committed to promoting and advancing the human rights and fundamental freedoms of women with disabilities. </a:t>
            </a:r>
            <a:endParaRPr lang="en-AU" sz="2000" dirty="0" smtClean="0">
              <a:solidFill>
                <a:schemeClr val="bg1"/>
              </a:solidFill>
              <a:effectLst>
                <a:outerShdw blurRad="38100" dist="38100" dir="2700000" algn="tl">
                  <a:srgbClr val="000000">
                    <a:alpha val="43137"/>
                  </a:srgbClr>
                </a:outerShdw>
              </a:effectLst>
              <a:latin typeface="Franklin Gothic Book" pitchFamily="34" charset="0"/>
            </a:endParaRPr>
          </a:p>
          <a:p>
            <a:endParaRPr lang="en-AU" dirty="0">
              <a:solidFill>
                <a:schemeClr val="bg1"/>
              </a:solidFill>
              <a:effectLst>
                <a:outerShdw blurRad="38100" dist="38100" dir="2700000" algn="tl">
                  <a:srgbClr val="000000">
                    <a:alpha val="43137"/>
                  </a:srgbClr>
                </a:outerShdw>
              </a:effectLst>
              <a:latin typeface="Franklin Gothic Book" pitchFamily="34" charset="0"/>
            </a:endParaRPr>
          </a:p>
          <a:p>
            <a:r>
              <a:rPr lang="en-AU" sz="2000" dirty="0" smtClean="0">
                <a:solidFill>
                  <a:schemeClr val="bg1"/>
                </a:solidFill>
                <a:effectLst>
                  <a:outerShdw blurRad="38100" dist="38100" dir="2700000" algn="tl">
                    <a:srgbClr val="000000">
                      <a:alpha val="43137"/>
                    </a:srgbClr>
                  </a:outerShdw>
                </a:effectLst>
                <a:latin typeface="Franklin Gothic Book" pitchFamily="34" charset="0"/>
              </a:rPr>
              <a:t>Policy priorities include: sexual &amp; reproductive rights; violence; parenting.</a:t>
            </a:r>
          </a:p>
        </p:txBody>
      </p:sp>
      <p:sp>
        <p:nvSpPr>
          <p:cNvPr id="7" name="TextBox 6"/>
          <p:cNvSpPr txBox="1"/>
          <p:nvPr/>
        </p:nvSpPr>
        <p:spPr>
          <a:xfrm>
            <a:off x="251520" y="130714"/>
            <a:ext cx="8784976"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Women </a:t>
            </a: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with Disabilities Australia</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pic>
        <p:nvPicPr>
          <p:cNvPr id="9" name="Picture 3" descr="L:\WWDA Main\Photos &amp; Logos\Photos &amp; Logos\Newsletter Pics\wwdalogo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96752"/>
            <a:ext cx="4400205" cy="5656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31697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416219"/>
            <a:ext cx="4320480"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1.	Persistence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492648" y="1412776"/>
            <a:ext cx="7679752" cy="3693319"/>
          </a:xfrm>
          <a:prstGeom prst="rect">
            <a:avLst/>
          </a:prstGeom>
          <a:noFill/>
        </p:spPr>
        <p:txBody>
          <a:bodyPr wrap="square" rtlCol="0">
            <a:spAutoFit/>
          </a:bodyPr>
          <a:lstStyle/>
          <a:p>
            <a:pPr marL="342900" indent="-342900">
              <a:lnSpc>
                <a:spcPct val="150000"/>
              </a:lnSpc>
              <a:buFont typeface="Arial" pitchFamily="34" charset="0"/>
              <a:buChar char="•"/>
            </a:pPr>
            <a:r>
              <a:rPr lang="en-AU" sz="2600" dirty="0" smtClean="0">
                <a:solidFill>
                  <a:schemeClr val="bg1"/>
                </a:solidFill>
                <a:effectLst>
                  <a:outerShdw blurRad="38100" dist="38100" dir="2700000" algn="tl">
                    <a:srgbClr val="000000">
                      <a:alpha val="43137"/>
                    </a:srgbClr>
                  </a:outerShdw>
                </a:effectLst>
                <a:latin typeface="Franklin Gothic Book" pitchFamily="34" charset="0"/>
              </a:rPr>
              <a:t>Never given up;</a:t>
            </a:r>
          </a:p>
          <a:p>
            <a:pPr marL="285750" indent="-285750">
              <a:lnSpc>
                <a:spcPct val="150000"/>
              </a:lnSpc>
              <a:buFont typeface="Arial" pitchFamily="34" charset="0"/>
              <a:buChar char="•"/>
            </a:pPr>
            <a:r>
              <a:rPr lang="en-AU" sz="2600" dirty="0" smtClean="0">
                <a:solidFill>
                  <a:schemeClr val="bg1"/>
                </a:solidFill>
                <a:effectLst>
                  <a:outerShdw blurRad="38100" dist="38100" dir="2700000" algn="tl">
                    <a:srgbClr val="000000">
                      <a:alpha val="43137"/>
                    </a:srgbClr>
                  </a:outerShdw>
                </a:effectLst>
                <a:latin typeface="Franklin Gothic Book" pitchFamily="34" charset="0"/>
              </a:rPr>
              <a:t>Maintained </a:t>
            </a:r>
            <a:r>
              <a:rPr lang="en-AU" sz="2600" dirty="0">
                <a:solidFill>
                  <a:schemeClr val="bg1"/>
                </a:solidFill>
                <a:effectLst>
                  <a:outerShdw blurRad="38100" dist="38100" dir="2700000" algn="tl">
                    <a:srgbClr val="000000">
                      <a:alpha val="43137"/>
                    </a:srgbClr>
                  </a:outerShdw>
                </a:effectLst>
                <a:latin typeface="Franklin Gothic Book" pitchFamily="34" charset="0"/>
              </a:rPr>
              <a:t>a clear and consistent message through times of change in the political </a:t>
            </a:r>
            <a:r>
              <a:rPr lang="en-AU" sz="2600" dirty="0" smtClean="0">
                <a:solidFill>
                  <a:schemeClr val="bg1"/>
                </a:solidFill>
                <a:effectLst>
                  <a:outerShdw blurRad="38100" dist="38100" dir="2700000" algn="tl">
                    <a:srgbClr val="000000">
                      <a:alpha val="43137"/>
                    </a:srgbClr>
                  </a:outerShdw>
                </a:effectLst>
                <a:latin typeface="Franklin Gothic Book" pitchFamily="34" charset="0"/>
              </a:rPr>
              <a:t>climate;</a:t>
            </a:r>
          </a:p>
          <a:p>
            <a:pPr marL="285750" indent="-285750">
              <a:lnSpc>
                <a:spcPct val="150000"/>
              </a:lnSpc>
              <a:buFont typeface="Arial" pitchFamily="34" charset="0"/>
              <a:buChar char="•"/>
            </a:pPr>
            <a:r>
              <a:rPr lang="en-AU" sz="2600" dirty="0" smtClean="0">
                <a:solidFill>
                  <a:schemeClr val="bg1"/>
                </a:solidFill>
                <a:effectLst>
                  <a:outerShdw blurRad="38100" dist="38100" dir="2700000" algn="tl">
                    <a:srgbClr val="000000">
                      <a:alpha val="43137"/>
                    </a:srgbClr>
                  </a:outerShdw>
                </a:effectLst>
                <a:latin typeface="Franklin Gothic Book" pitchFamily="34" charset="0"/>
              </a:rPr>
              <a:t>Refused </a:t>
            </a:r>
            <a:r>
              <a:rPr lang="en-AU" sz="2600" dirty="0">
                <a:solidFill>
                  <a:schemeClr val="bg1"/>
                </a:solidFill>
                <a:effectLst>
                  <a:outerShdw blurRad="38100" dist="38100" dir="2700000" algn="tl">
                    <a:srgbClr val="000000">
                      <a:alpha val="43137"/>
                    </a:srgbClr>
                  </a:outerShdw>
                </a:effectLst>
                <a:latin typeface="Franklin Gothic Book" pitchFamily="34" charset="0"/>
              </a:rPr>
              <a:t>to accept our Government’s indifference and </a:t>
            </a:r>
            <a:r>
              <a:rPr lang="en-AU" sz="2600" dirty="0" smtClean="0">
                <a:solidFill>
                  <a:schemeClr val="bg1"/>
                </a:solidFill>
                <a:effectLst>
                  <a:outerShdw blurRad="38100" dist="38100" dir="2700000" algn="tl">
                    <a:srgbClr val="000000">
                      <a:alpha val="43137"/>
                    </a:srgbClr>
                  </a:outerShdw>
                </a:effectLst>
                <a:latin typeface="Franklin Gothic Book" pitchFamily="34" charset="0"/>
              </a:rPr>
              <a:t>inaction on the issue;</a:t>
            </a:r>
          </a:p>
          <a:p>
            <a:pPr marL="285750" indent="-285750">
              <a:lnSpc>
                <a:spcPct val="150000"/>
              </a:lnSpc>
              <a:buFont typeface="Arial" pitchFamily="34" charset="0"/>
              <a:buChar char="•"/>
            </a:pPr>
            <a:r>
              <a:rPr lang="en-AU" sz="2600" dirty="0" smtClean="0">
                <a:solidFill>
                  <a:schemeClr val="bg1"/>
                </a:solidFill>
                <a:effectLst>
                  <a:outerShdw blurRad="38100" dist="38100" dir="2700000" algn="tl">
                    <a:srgbClr val="000000">
                      <a:alpha val="43137"/>
                    </a:srgbClr>
                  </a:outerShdw>
                </a:effectLst>
                <a:latin typeface="Franklin Gothic Book" pitchFamily="34" charset="0"/>
              </a:rPr>
              <a:t>Found </a:t>
            </a:r>
            <a:r>
              <a:rPr lang="en-AU" sz="2600" dirty="0">
                <a:solidFill>
                  <a:schemeClr val="bg1"/>
                </a:solidFill>
                <a:effectLst>
                  <a:outerShdw blurRad="38100" dist="38100" dir="2700000" algn="tl">
                    <a:srgbClr val="000000">
                      <a:alpha val="43137"/>
                    </a:srgbClr>
                  </a:outerShdw>
                </a:effectLst>
                <a:latin typeface="Franklin Gothic Book" pitchFamily="34" charset="0"/>
              </a:rPr>
              <a:t>different ways of </a:t>
            </a:r>
            <a:r>
              <a:rPr lang="en-AU" sz="2600" dirty="0" smtClean="0">
                <a:solidFill>
                  <a:schemeClr val="bg1"/>
                </a:solidFill>
                <a:effectLst>
                  <a:outerShdw blurRad="38100" dist="38100" dir="2700000" algn="tl">
                    <a:srgbClr val="000000">
                      <a:alpha val="43137"/>
                    </a:srgbClr>
                  </a:outerShdw>
                </a:effectLst>
                <a:latin typeface="Franklin Gothic Book" pitchFamily="34" charset="0"/>
              </a:rPr>
              <a:t>working.</a:t>
            </a:r>
          </a:p>
        </p:txBody>
      </p:sp>
    </p:spTree>
    <p:extLst>
      <p:ext uri="{BB962C8B-B14F-4D97-AF65-F5344CB8AC3E}">
        <p14:creationId xmlns:p14="http://schemas.microsoft.com/office/powerpoint/2010/main" val="8430547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84976" cy="1200329"/>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2.	Utilising international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human </a:t>
            </a:r>
            <a:endPar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rights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mechanisms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467544" y="1772816"/>
            <a:ext cx="8424936" cy="4662815"/>
          </a:xfrm>
          <a:prstGeom prst="rect">
            <a:avLst/>
          </a:prstGeom>
          <a:noFill/>
        </p:spPr>
        <p:txBody>
          <a:bodyPr wrap="square" rtlCol="0">
            <a:spAutoFit/>
          </a:bodyPr>
          <a:lstStyle/>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Educated </a:t>
            </a:r>
            <a:r>
              <a:rPr lang="en-AU" sz="2200" dirty="0">
                <a:solidFill>
                  <a:schemeClr val="bg1"/>
                </a:solidFill>
                <a:effectLst>
                  <a:outerShdw blurRad="38100" dist="38100" dir="2700000" algn="tl">
                    <a:srgbClr val="000000">
                      <a:alpha val="43137"/>
                    </a:srgbClr>
                  </a:outerShdw>
                </a:effectLst>
                <a:latin typeface="Franklin Gothic Book" pitchFamily="34" charset="0"/>
              </a:rPr>
              <a:t>ourselves about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international </a:t>
            </a:r>
            <a:r>
              <a:rPr lang="en-AU" sz="2200" dirty="0">
                <a:solidFill>
                  <a:schemeClr val="bg1"/>
                </a:solidFill>
                <a:effectLst>
                  <a:outerShdw blurRad="38100" dist="38100" dir="2700000" algn="tl">
                    <a:srgbClr val="000000">
                      <a:alpha val="43137"/>
                    </a:srgbClr>
                  </a:outerShdw>
                </a:effectLst>
                <a:latin typeface="Franklin Gothic Book" pitchFamily="34" charset="0"/>
              </a:rPr>
              <a:t>human rights mechanisms, the machinery of the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UN, </a:t>
            </a:r>
            <a:r>
              <a:rPr lang="en-AU" sz="2200" dirty="0">
                <a:solidFill>
                  <a:schemeClr val="bg1"/>
                </a:solidFill>
                <a:effectLst>
                  <a:outerShdw blurRad="38100" dist="38100" dir="2700000" algn="tl">
                    <a:srgbClr val="000000">
                      <a:alpha val="43137"/>
                    </a:srgbClr>
                  </a:outerShdw>
                </a:effectLst>
                <a:latin typeface="Franklin Gothic Book" pitchFamily="34" charset="0"/>
              </a:rPr>
              <a:t>and Australia’s reporting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obligations;</a:t>
            </a:r>
            <a:endParaRPr lang="en-AU" sz="2200" dirty="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Contributed </a:t>
            </a:r>
            <a:r>
              <a:rPr lang="en-AU" sz="2200" dirty="0">
                <a:solidFill>
                  <a:schemeClr val="bg1"/>
                </a:solidFill>
                <a:effectLst>
                  <a:outerShdw blurRad="38100" dist="38100" dir="2700000" algn="tl">
                    <a:srgbClr val="000000">
                      <a:alpha val="43137"/>
                    </a:srgbClr>
                  </a:outerShdw>
                </a:effectLst>
                <a:latin typeface="Franklin Gothic Book" pitchFamily="34" charset="0"/>
              </a:rPr>
              <a:t>to the development of Australia’s NGO Shadow Reports to the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UN &amp; written our own Shadow Reports to the UN;</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WWDA delegates have attended UN Treaty Monitoring Committee sessions &amp; other key UN forums;</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Used </a:t>
            </a:r>
            <a:r>
              <a:rPr lang="en-AU" sz="2200" dirty="0">
                <a:solidFill>
                  <a:schemeClr val="bg1"/>
                </a:solidFill>
                <a:effectLst>
                  <a:outerShdw blurRad="38100" dist="38100" dir="2700000" algn="tl">
                    <a:srgbClr val="000000">
                      <a:alpha val="43137"/>
                    </a:srgbClr>
                  </a:outerShdw>
                </a:effectLst>
                <a:latin typeface="Franklin Gothic Book" pitchFamily="34" charset="0"/>
              </a:rPr>
              <a:t>other UN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mechanisms –</a:t>
            </a:r>
            <a:r>
              <a:rPr lang="en-AU" sz="2200" dirty="0" err="1" smtClean="0">
                <a:solidFill>
                  <a:schemeClr val="bg1"/>
                </a:solidFill>
                <a:effectLst>
                  <a:outerShdw blurRad="38100" dist="38100" dir="2700000" algn="tl">
                    <a:srgbClr val="000000">
                      <a:alpha val="43137"/>
                    </a:srgbClr>
                  </a:outerShdw>
                </a:effectLst>
                <a:latin typeface="Franklin Gothic Book" pitchFamily="34" charset="0"/>
              </a:rPr>
              <a:t>eg</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 lodged formal complaints to Commission on the Status of Women (CSW) and the UN Special Rapporteurs.</a:t>
            </a:r>
          </a:p>
        </p:txBody>
      </p:sp>
    </p:spTree>
    <p:extLst>
      <p:ext uri="{BB962C8B-B14F-4D97-AF65-F5344CB8AC3E}">
        <p14:creationId xmlns:p14="http://schemas.microsoft.com/office/powerpoint/2010/main" val="32013553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404664"/>
            <a:ext cx="6984776"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3.	Maximising the virtual world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17702" y="1511026"/>
            <a:ext cx="8208912" cy="3808735"/>
          </a:xfrm>
          <a:prstGeom prst="rect">
            <a:avLst/>
          </a:prstGeom>
          <a:noFill/>
        </p:spPr>
        <p:txBody>
          <a:bodyPr wrap="square" rtlCol="0">
            <a:spAutoFit/>
          </a:bodyPr>
          <a:lstStyle/>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Used communication technologies to build global networks;</a:t>
            </a:r>
            <a:endParaRPr lang="en-AU" sz="2300" dirty="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Have built up </a:t>
            </a:r>
            <a:r>
              <a:rPr lang="en-AU" sz="2300" dirty="0">
                <a:solidFill>
                  <a:schemeClr val="bg1"/>
                </a:solidFill>
                <a:effectLst>
                  <a:outerShdw blurRad="38100" dist="38100" dir="2700000" algn="tl">
                    <a:srgbClr val="000000">
                      <a:alpha val="43137"/>
                    </a:srgbClr>
                  </a:outerShdw>
                </a:effectLst>
                <a:latin typeface="Franklin Gothic Book" pitchFamily="34" charset="0"/>
              </a:rPr>
              <a:t>extensive email distribution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lists and databases;</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Regularly disseminated </a:t>
            </a:r>
            <a:r>
              <a:rPr lang="en-AU" sz="2300" dirty="0">
                <a:solidFill>
                  <a:schemeClr val="bg1"/>
                </a:solidFill>
                <a:effectLst>
                  <a:outerShdw blurRad="38100" dist="38100" dir="2700000" algn="tl">
                    <a:srgbClr val="000000">
                      <a:alpha val="43137"/>
                    </a:srgbClr>
                  </a:outerShdw>
                </a:effectLst>
                <a:latin typeface="Franklin Gothic Book" pitchFamily="34" charset="0"/>
              </a:rPr>
              <a:t>information about our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campaign &amp; work;</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Continued to build our website and made information freely available to the broadest possible audience;</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Taught ourselves how to use Facebook!</a:t>
            </a:r>
          </a:p>
        </p:txBody>
      </p:sp>
    </p:spTree>
    <p:extLst>
      <p:ext uri="{BB962C8B-B14F-4D97-AF65-F5344CB8AC3E}">
        <p14:creationId xmlns:p14="http://schemas.microsoft.com/office/powerpoint/2010/main" val="22629147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404663"/>
            <a:ext cx="6768752"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4.</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t>
            </a: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Forming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Strategic Alliances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31298" y="1484784"/>
            <a:ext cx="8208912" cy="4870564"/>
          </a:xfrm>
          <a:prstGeom prst="rect">
            <a:avLst/>
          </a:prstGeom>
          <a:noFill/>
        </p:spPr>
        <p:txBody>
          <a:bodyPr wrap="square" rtlCol="0">
            <a:spAutoFit/>
          </a:bodyPr>
          <a:lstStyle/>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Built </a:t>
            </a:r>
            <a:r>
              <a:rPr lang="en-AU" sz="2300" dirty="0">
                <a:solidFill>
                  <a:schemeClr val="bg1"/>
                </a:solidFill>
                <a:effectLst>
                  <a:outerShdw blurRad="38100" dist="38100" dir="2700000" algn="tl">
                    <a:srgbClr val="000000">
                      <a:alpha val="43137"/>
                    </a:srgbClr>
                  </a:outerShdw>
                </a:effectLst>
                <a:latin typeface="Franklin Gothic Book" pitchFamily="34" charset="0"/>
              </a:rPr>
              <a:t>a close and productive working relationship with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AHRC;</a:t>
            </a:r>
            <a:endParaRPr lang="en-AU" sz="2300" dirty="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Sought </a:t>
            </a:r>
            <a:r>
              <a:rPr lang="en-AU" sz="2300" dirty="0">
                <a:solidFill>
                  <a:schemeClr val="bg1"/>
                </a:solidFill>
                <a:effectLst>
                  <a:outerShdw blurRad="38100" dist="38100" dir="2700000" algn="tl">
                    <a:srgbClr val="000000">
                      <a:alpha val="43137"/>
                    </a:srgbClr>
                  </a:outerShdw>
                </a:effectLst>
                <a:latin typeface="Franklin Gothic Book" pitchFamily="34" charset="0"/>
              </a:rPr>
              <a:t>out sympathetic politicians and media personnel;</a:t>
            </a:r>
            <a:endParaRPr lang="en-AU" sz="23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Formed </a:t>
            </a:r>
            <a:r>
              <a:rPr lang="en-AU" sz="2300" dirty="0">
                <a:solidFill>
                  <a:schemeClr val="bg1"/>
                </a:solidFill>
                <a:effectLst>
                  <a:outerShdw blurRad="38100" dist="38100" dir="2700000" algn="tl">
                    <a:srgbClr val="000000">
                      <a:alpha val="43137"/>
                    </a:srgbClr>
                  </a:outerShdw>
                </a:effectLst>
                <a:latin typeface="Franklin Gothic Book" pitchFamily="34" charset="0"/>
              </a:rPr>
              <a:t>a productive working relationship with the Global Campaign to End Torture in Health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Care &amp; became a member of the International Working Group on Forced Sterilisation;</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Built alliances </a:t>
            </a:r>
            <a:r>
              <a:rPr lang="en-AU" sz="2300" dirty="0">
                <a:solidFill>
                  <a:schemeClr val="bg1"/>
                </a:solidFill>
                <a:effectLst>
                  <a:outerShdw blurRad="38100" dist="38100" dir="2700000" algn="tl">
                    <a:srgbClr val="000000">
                      <a:alpha val="43137"/>
                    </a:srgbClr>
                  </a:outerShdw>
                </a:effectLst>
                <a:latin typeface="Franklin Gothic Book" pitchFamily="34" charset="0"/>
              </a:rPr>
              <a:t>with other international networks, such as the International Network of Women and Girls with Disabilities (INWWD)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and the World Health Organisation (WHO);</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Worked collaboratively with Australian NGO’s such as PWDA.</a:t>
            </a:r>
          </a:p>
        </p:txBody>
      </p:sp>
    </p:spTree>
    <p:extLst>
      <p:ext uri="{BB962C8B-B14F-4D97-AF65-F5344CB8AC3E}">
        <p14:creationId xmlns:p14="http://schemas.microsoft.com/office/powerpoint/2010/main" val="31365981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568952" cy="1200329"/>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5.</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t>
            </a: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Maximising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opportunities to have our voice heard</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395536" y="1628800"/>
            <a:ext cx="8568952" cy="4662815"/>
          </a:xfrm>
          <a:prstGeom prst="rect">
            <a:avLst/>
          </a:prstGeom>
          <a:noFill/>
        </p:spPr>
        <p:txBody>
          <a:bodyPr wrap="square" rtlCol="0">
            <a:spAutoFit/>
          </a:bodyPr>
          <a:lstStyle/>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Continually </a:t>
            </a:r>
            <a:r>
              <a:rPr lang="en-AU" sz="2200" dirty="0">
                <a:solidFill>
                  <a:schemeClr val="bg1"/>
                </a:solidFill>
                <a:effectLst>
                  <a:outerShdw blurRad="38100" dist="38100" dir="2700000" algn="tl">
                    <a:srgbClr val="000000">
                      <a:alpha val="43137"/>
                    </a:srgbClr>
                  </a:outerShdw>
                </a:effectLst>
                <a:latin typeface="Franklin Gothic Book" pitchFamily="34" charset="0"/>
              </a:rPr>
              <a:t>sought out opportunities to speak out about the denial of sexual and reproductive rights for women and girls with disabilities;</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Spoken </a:t>
            </a:r>
            <a:r>
              <a:rPr lang="en-AU" sz="2200" dirty="0">
                <a:solidFill>
                  <a:schemeClr val="bg1"/>
                </a:solidFill>
                <a:effectLst>
                  <a:outerShdw blurRad="38100" dist="38100" dir="2700000" algn="tl">
                    <a:srgbClr val="000000">
                      <a:alpha val="43137"/>
                    </a:srgbClr>
                  </a:outerShdw>
                </a:effectLst>
                <a:latin typeface="Franklin Gothic Book" pitchFamily="34" charset="0"/>
              </a:rPr>
              <a:t>on the issue at Conferences, forums and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seminars;</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Met </a:t>
            </a:r>
            <a:r>
              <a:rPr lang="en-AU" sz="2200" dirty="0">
                <a:solidFill>
                  <a:schemeClr val="bg1"/>
                </a:solidFill>
                <a:effectLst>
                  <a:outerShdw blurRad="38100" dist="38100" dir="2700000" algn="tl">
                    <a:srgbClr val="000000">
                      <a:alpha val="43137"/>
                    </a:srgbClr>
                  </a:outerShdw>
                </a:effectLst>
                <a:latin typeface="Franklin Gothic Book" pitchFamily="34" charset="0"/>
              </a:rPr>
              <a:t>with policy makers and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politicians &amp; written </a:t>
            </a:r>
            <a:r>
              <a:rPr lang="en-AU" sz="2200" dirty="0">
                <a:solidFill>
                  <a:schemeClr val="bg1"/>
                </a:solidFill>
                <a:effectLst>
                  <a:outerShdw blurRad="38100" dist="38100" dir="2700000" algn="tl">
                    <a:srgbClr val="000000">
                      <a:alpha val="43137"/>
                    </a:srgbClr>
                  </a:outerShdw>
                </a:effectLst>
                <a:latin typeface="Franklin Gothic Book" pitchFamily="34" charset="0"/>
              </a:rPr>
              <a:t>questions to be asked of our Government in the Parliament;</a:t>
            </a:r>
            <a:endParaRPr lang="en-AU" sz="22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Sought </a:t>
            </a:r>
            <a:r>
              <a:rPr lang="en-AU" sz="2200" dirty="0">
                <a:solidFill>
                  <a:schemeClr val="bg1"/>
                </a:solidFill>
                <a:effectLst>
                  <a:outerShdw blurRad="38100" dist="38100" dir="2700000" algn="tl">
                    <a:srgbClr val="000000">
                      <a:alpha val="43137"/>
                    </a:srgbClr>
                  </a:outerShdw>
                </a:effectLst>
                <a:latin typeface="Franklin Gothic Book" pitchFamily="34" charset="0"/>
              </a:rPr>
              <a:t>out avenues where we can be represented on relevant advisory structures and </a:t>
            </a:r>
            <a:r>
              <a:rPr lang="en-AU" sz="2200" dirty="0" err="1" smtClean="0">
                <a:solidFill>
                  <a:schemeClr val="bg1"/>
                </a:solidFill>
                <a:effectLst>
                  <a:outerShdw blurRad="38100" dist="38100" dir="2700000" algn="tl">
                    <a:srgbClr val="000000">
                      <a:alpha val="43137"/>
                    </a:srgbClr>
                  </a:outerShdw>
                </a:effectLst>
                <a:latin typeface="Franklin Gothic Book" pitchFamily="34" charset="0"/>
              </a:rPr>
              <a:t>fora</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Established </a:t>
            </a:r>
            <a:r>
              <a:rPr lang="en-AU" sz="2200" dirty="0">
                <a:solidFill>
                  <a:schemeClr val="bg1"/>
                </a:solidFill>
                <a:effectLst>
                  <a:outerShdw blurRad="38100" dist="38100" dir="2700000" algn="tl">
                    <a:srgbClr val="000000">
                      <a:alpha val="43137"/>
                    </a:srgbClr>
                  </a:outerShdw>
                </a:effectLst>
                <a:latin typeface="Franklin Gothic Book" pitchFamily="34" charset="0"/>
              </a:rPr>
              <a:t>collaborative relationships with NGO’s in the women’s and violence prevention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sectors.</a:t>
            </a:r>
          </a:p>
        </p:txBody>
      </p:sp>
    </p:spTree>
    <p:extLst>
      <p:ext uri="{BB962C8B-B14F-4D97-AF65-F5344CB8AC3E}">
        <p14:creationId xmlns:p14="http://schemas.microsoft.com/office/powerpoint/2010/main" val="32146728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04662"/>
            <a:ext cx="6768752"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6.</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t>
            </a: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Creating Safe Spaces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611559" y="1412776"/>
            <a:ext cx="8221537" cy="4870564"/>
          </a:xfrm>
          <a:prstGeom prst="rect">
            <a:avLst/>
          </a:prstGeom>
          <a:noFill/>
        </p:spPr>
        <p:txBody>
          <a:bodyPr wrap="square" rtlCol="0">
            <a:spAutoFit/>
          </a:bodyPr>
          <a:lstStyle/>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Acknowledged the </a:t>
            </a:r>
            <a:r>
              <a:rPr lang="en-AU" sz="2300" dirty="0">
                <a:solidFill>
                  <a:schemeClr val="bg1"/>
                </a:solidFill>
                <a:effectLst>
                  <a:outerShdw blurRad="38100" dist="38100" dir="2700000" algn="tl">
                    <a:srgbClr val="000000">
                      <a:alpha val="43137"/>
                    </a:srgbClr>
                  </a:outerShdw>
                </a:effectLst>
                <a:latin typeface="Franklin Gothic Book" pitchFamily="34" charset="0"/>
              </a:rPr>
              <a:t>exclusion of women and girls with disabilities from the debates about their sexual and reproductive rights;</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Created </a:t>
            </a:r>
            <a:r>
              <a:rPr lang="en-AU" sz="2300" dirty="0">
                <a:solidFill>
                  <a:schemeClr val="bg1"/>
                </a:solidFill>
                <a:effectLst>
                  <a:outerShdw blurRad="38100" dist="38100" dir="2700000" algn="tl">
                    <a:srgbClr val="000000">
                      <a:alpha val="43137"/>
                    </a:srgbClr>
                  </a:outerShdw>
                </a:effectLst>
                <a:latin typeface="Franklin Gothic Book" pitchFamily="34" charset="0"/>
              </a:rPr>
              <a:t>safe and supportive environments for women with disabilities to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tell their stories &amp; share </a:t>
            </a:r>
            <a:r>
              <a:rPr lang="en-AU" sz="2300" dirty="0">
                <a:solidFill>
                  <a:schemeClr val="bg1"/>
                </a:solidFill>
                <a:effectLst>
                  <a:outerShdw blurRad="38100" dist="38100" dir="2700000" algn="tl">
                    <a:srgbClr val="000000">
                      <a:alpha val="43137"/>
                    </a:srgbClr>
                  </a:outerShdw>
                </a:effectLst>
                <a:latin typeface="Franklin Gothic Book" pitchFamily="34" charset="0"/>
              </a:rPr>
              <a:t>their experiences;</a:t>
            </a:r>
            <a:endParaRPr lang="en-AU" sz="23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Exercised great caution about </a:t>
            </a:r>
            <a:r>
              <a:rPr lang="en-AU" sz="2300" dirty="0">
                <a:solidFill>
                  <a:schemeClr val="bg1"/>
                </a:solidFill>
                <a:effectLst>
                  <a:outerShdw blurRad="38100" dist="38100" dir="2700000" algn="tl">
                    <a:srgbClr val="000000">
                      <a:alpha val="43137"/>
                    </a:srgbClr>
                  </a:outerShdw>
                </a:effectLst>
                <a:latin typeface="Franklin Gothic Book" pitchFamily="34" charset="0"/>
              </a:rPr>
              <a:t>how we use the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media </a:t>
            </a:r>
            <a:r>
              <a:rPr lang="en-AU" sz="2300" dirty="0">
                <a:solidFill>
                  <a:schemeClr val="bg1"/>
                </a:solidFill>
                <a:effectLst>
                  <a:outerShdw blurRad="38100" dist="38100" dir="2700000" algn="tl">
                    <a:srgbClr val="000000">
                      <a:alpha val="43137"/>
                    </a:srgbClr>
                  </a:outerShdw>
                </a:effectLst>
                <a:latin typeface="Franklin Gothic Book" pitchFamily="34" charset="0"/>
              </a:rPr>
              <a:t>and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how </a:t>
            </a:r>
            <a:r>
              <a:rPr lang="en-AU" sz="2300" dirty="0">
                <a:solidFill>
                  <a:schemeClr val="bg1"/>
                </a:solidFill>
                <a:effectLst>
                  <a:outerShdw blurRad="38100" dist="38100" dir="2700000" algn="tl">
                    <a:srgbClr val="000000">
                      <a:alpha val="43137"/>
                    </a:srgbClr>
                  </a:outerShdw>
                </a:effectLst>
                <a:latin typeface="Franklin Gothic Book" pitchFamily="34" charset="0"/>
              </a:rPr>
              <a:t>the media uses us;</a:t>
            </a:r>
            <a:endParaRPr lang="en-AU" sz="23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Learned to be more </a:t>
            </a:r>
            <a:r>
              <a:rPr lang="en-AU" sz="2300" dirty="0">
                <a:solidFill>
                  <a:schemeClr val="bg1"/>
                </a:solidFill>
                <a:effectLst>
                  <a:outerShdw blurRad="38100" dist="38100" dir="2700000" algn="tl">
                    <a:srgbClr val="000000">
                      <a:alpha val="43137"/>
                    </a:srgbClr>
                  </a:outerShdw>
                </a:effectLst>
                <a:latin typeface="Franklin Gothic Book" pitchFamily="34" charset="0"/>
              </a:rPr>
              <a:t>careful about the safety of our women who are in the public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space;</a:t>
            </a:r>
          </a:p>
        </p:txBody>
      </p:sp>
    </p:spTree>
    <p:extLst>
      <p:ext uri="{BB962C8B-B14F-4D97-AF65-F5344CB8AC3E}">
        <p14:creationId xmlns:p14="http://schemas.microsoft.com/office/powerpoint/2010/main" val="12980818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1"/>
            <a:ext cx="8352928"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7.</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t>
            </a: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Continually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building on our work</a:t>
            </a:r>
            <a:r>
              <a:rPr lang="en-AU" sz="3600" dirty="0">
                <a:solidFill>
                  <a:schemeClr val="bg1"/>
                </a:solidFill>
                <a:latin typeface="Segoe UI Symbol" pitchFamily="34" charset="0"/>
                <a:ea typeface="Segoe UI Symbol" pitchFamily="34" charset="0"/>
              </a:rPr>
              <a:t> </a:t>
            </a:r>
            <a:endParaRPr lang="en-AU" sz="3600" dirty="0">
              <a:solidFill>
                <a:schemeClr val="bg1"/>
              </a:solidFill>
              <a:latin typeface="Segoe UI Symbol" pitchFamily="34" charset="0"/>
              <a:ea typeface="Segoe UI Symbol" pitchFamily="34" charset="0"/>
            </a:endParaRPr>
          </a:p>
        </p:txBody>
      </p:sp>
      <p:sp>
        <p:nvSpPr>
          <p:cNvPr id="3" name="TextBox 2"/>
          <p:cNvSpPr txBox="1"/>
          <p:nvPr/>
        </p:nvSpPr>
        <p:spPr>
          <a:xfrm>
            <a:off x="719305" y="1628800"/>
            <a:ext cx="7560840" cy="4339650"/>
          </a:xfrm>
          <a:prstGeom prst="rect">
            <a:avLst/>
          </a:prstGeom>
          <a:noFill/>
        </p:spPr>
        <p:txBody>
          <a:bodyPr wrap="square" rtlCol="0">
            <a:spAutoFit/>
          </a:bodyPr>
          <a:lstStyle/>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Acknowledged that systemic </a:t>
            </a:r>
            <a:r>
              <a:rPr lang="en-AU" sz="2300" dirty="0">
                <a:solidFill>
                  <a:schemeClr val="bg1"/>
                </a:solidFill>
                <a:effectLst>
                  <a:outerShdw blurRad="38100" dist="38100" dir="2700000" algn="tl">
                    <a:srgbClr val="000000">
                      <a:alpha val="43137"/>
                    </a:srgbClr>
                  </a:outerShdw>
                </a:effectLst>
                <a:latin typeface="Franklin Gothic Book" pitchFamily="34" charset="0"/>
              </a:rPr>
              <a:t>advocacy can be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a slow </a:t>
            </a:r>
            <a:r>
              <a:rPr lang="en-AU" sz="2300" dirty="0">
                <a:solidFill>
                  <a:schemeClr val="bg1"/>
                </a:solidFill>
                <a:effectLst>
                  <a:outerShdw blurRad="38100" dist="38100" dir="2700000" algn="tl">
                    <a:srgbClr val="000000">
                      <a:alpha val="43137"/>
                    </a:srgbClr>
                  </a:outerShdw>
                </a:effectLst>
                <a:latin typeface="Franklin Gothic Book" pitchFamily="34" charset="0"/>
              </a:rPr>
              <a:t>and arduous process;</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Maximised </a:t>
            </a:r>
            <a:r>
              <a:rPr lang="en-AU" sz="2300" dirty="0">
                <a:solidFill>
                  <a:schemeClr val="bg1"/>
                </a:solidFill>
                <a:effectLst>
                  <a:outerShdw blurRad="38100" dist="38100" dir="2700000" algn="tl">
                    <a:srgbClr val="000000">
                      <a:alpha val="43137"/>
                    </a:srgbClr>
                  </a:outerShdw>
                </a:effectLst>
                <a:latin typeface="Franklin Gothic Book" pitchFamily="34" charset="0"/>
              </a:rPr>
              <a:t>any opportunity to showcase and share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our </a:t>
            </a:r>
            <a:r>
              <a:rPr lang="en-AU" sz="2300" dirty="0">
                <a:solidFill>
                  <a:schemeClr val="bg1"/>
                </a:solidFill>
                <a:effectLst>
                  <a:outerShdw blurRad="38100" dist="38100" dir="2700000" algn="tl">
                    <a:srgbClr val="000000">
                      <a:alpha val="43137"/>
                    </a:srgbClr>
                  </a:outerShdw>
                </a:effectLst>
                <a:latin typeface="Franklin Gothic Book" pitchFamily="34" charset="0"/>
              </a:rPr>
              <a:t>work;</a:t>
            </a:r>
            <a:endParaRPr lang="en-AU" sz="23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Built </a:t>
            </a:r>
            <a:r>
              <a:rPr lang="en-AU" sz="2300" dirty="0">
                <a:solidFill>
                  <a:schemeClr val="bg1"/>
                </a:solidFill>
                <a:effectLst>
                  <a:outerShdw blurRad="38100" dist="38100" dir="2700000" algn="tl">
                    <a:srgbClr val="000000">
                      <a:alpha val="43137"/>
                    </a:srgbClr>
                  </a:outerShdw>
                </a:effectLst>
                <a:latin typeface="Franklin Gothic Book" pitchFamily="34" charset="0"/>
              </a:rPr>
              <a:t>up our resources, publications, information and research on the sexual and reproductive rights of women and girls with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disabilities;</a:t>
            </a:r>
          </a:p>
          <a:p>
            <a:pPr marL="285750" indent="-285750">
              <a:lnSpc>
                <a:spcPct val="150000"/>
              </a:lnSpc>
              <a:buFont typeface="Arial" pitchFamily="34" charset="0"/>
              <a:buChar char="•"/>
            </a:pPr>
            <a:r>
              <a:rPr lang="en-AU" sz="2300" dirty="0" smtClean="0">
                <a:solidFill>
                  <a:schemeClr val="bg1"/>
                </a:solidFill>
                <a:effectLst>
                  <a:outerShdw blurRad="38100" dist="38100" dir="2700000" algn="tl">
                    <a:srgbClr val="000000">
                      <a:alpha val="43137"/>
                    </a:srgbClr>
                  </a:outerShdw>
                </a:effectLst>
                <a:latin typeface="Franklin Gothic Book" pitchFamily="34" charset="0"/>
              </a:rPr>
              <a:t>Always looked </a:t>
            </a:r>
            <a:r>
              <a:rPr lang="en-AU" sz="2300" dirty="0">
                <a:solidFill>
                  <a:schemeClr val="bg1"/>
                </a:solidFill>
                <a:effectLst>
                  <a:outerShdw blurRad="38100" dist="38100" dir="2700000" algn="tl">
                    <a:srgbClr val="000000">
                      <a:alpha val="43137"/>
                    </a:srgbClr>
                  </a:outerShdw>
                </a:effectLst>
                <a:latin typeface="Franklin Gothic Book" pitchFamily="34" charset="0"/>
              </a:rPr>
              <a:t>for ways to improve our knowledge </a:t>
            </a:r>
            <a:r>
              <a:rPr lang="en-AU" sz="2300" dirty="0" smtClean="0">
                <a:solidFill>
                  <a:schemeClr val="bg1"/>
                </a:solidFill>
                <a:effectLst>
                  <a:outerShdw blurRad="38100" dist="38100" dir="2700000" algn="tl">
                    <a:srgbClr val="000000">
                      <a:alpha val="43137"/>
                    </a:srgbClr>
                  </a:outerShdw>
                </a:effectLst>
                <a:latin typeface="Franklin Gothic Book" pitchFamily="34" charset="0"/>
              </a:rPr>
              <a:t>base.</a:t>
            </a:r>
          </a:p>
        </p:txBody>
      </p:sp>
    </p:spTree>
    <p:extLst>
      <p:ext uri="{BB962C8B-B14F-4D97-AF65-F5344CB8AC3E}">
        <p14:creationId xmlns:p14="http://schemas.microsoft.com/office/powerpoint/2010/main" val="1529436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04662"/>
            <a:ext cx="6768752" cy="646331"/>
          </a:xfrm>
          <a:prstGeom prst="rect">
            <a:avLst/>
          </a:prstGeom>
          <a:noFill/>
        </p:spPr>
        <p:txBody>
          <a:bodyPr wrap="square" rtlCol="0">
            <a:spAutoFit/>
          </a:bodyPr>
          <a:lstStyle/>
          <a:p>
            <a:pPr algn="ct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8.</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a:t>
            </a:r>
            <a:r>
              <a:rPr lang="en-AU" sz="36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Monitoring </a:t>
            </a:r>
            <a:r>
              <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developments </a:t>
            </a:r>
            <a:endParaRPr lang="en-AU" sz="36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611560" y="1412776"/>
            <a:ext cx="8221537" cy="5108578"/>
          </a:xfrm>
          <a:prstGeom prst="rect">
            <a:avLst/>
          </a:prstGeom>
          <a:noFill/>
        </p:spPr>
        <p:txBody>
          <a:bodyPr wrap="square" rtlCol="0">
            <a:spAutoFit/>
          </a:bodyPr>
          <a:lstStyle/>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Used our </a:t>
            </a:r>
            <a:r>
              <a:rPr lang="en-AU" sz="2200" dirty="0">
                <a:solidFill>
                  <a:schemeClr val="bg1"/>
                </a:solidFill>
                <a:effectLst>
                  <a:outerShdw blurRad="38100" dist="38100" dir="2700000" algn="tl">
                    <a:srgbClr val="000000">
                      <a:alpha val="43137"/>
                    </a:srgbClr>
                  </a:outerShdw>
                </a:effectLst>
                <a:latin typeface="Franklin Gothic Book" pitchFamily="34" charset="0"/>
              </a:rPr>
              <a:t>extensive networks, alliances and collaborative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relationships to </a:t>
            </a:r>
            <a:r>
              <a:rPr lang="en-AU" sz="2200" dirty="0">
                <a:solidFill>
                  <a:schemeClr val="bg1"/>
                </a:solidFill>
                <a:effectLst>
                  <a:outerShdw blurRad="38100" dist="38100" dir="2700000" algn="tl">
                    <a:srgbClr val="000000">
                      <a:alpha val="43137"/>
                    </a:srgbClr>
                  </a:outerShdw>
                </a:effectLst>
                <a:latin typeface="Franklin Gothic Book" pitchFamily="34" charset="0"/>
              </a:rPr>
              <a:t>keep abreast of developments occurring in the field of sexual and reproductive rights of women and girls with disabilities;</a:t>
            </a: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Monitored </a:t>
            </a:r>
            <a:r>
              <a:rPr lang="en-AU" sz="2200" dirty="0">
                <a:solidFill>
                  <a:schemeClr val="bg1"/>
                </a:solidFill>
                <a:effectLst>
                  <a:outerShdw blurRad="38100" dist="38100" dir="2700000" algn="tl">
                    <a:srgbClr val="000000">
                      <a:alpha val="43137"/>
                    </a:srgbClr>
                  </a:outerShdw>
                </a:effectLst>
                <a:latin typeface="Franklin Gothic Book" pitchFamily="34" charset="0"/>
              </a:rPr>
              <a:t>the outcomes of other countries UN reporting processes, particularly where forced sterilisation is specifically mentioned;</a:t>
            </a:r>
            <a:endParaRPr lang="en-AU" sz="2200" dirty="0" smtClean="0">
              <a:solidFill>
                <a:schemeClr val="bg1"/>
              </a:solidFill>
              <a:effectLst>
                <a:outerShdw blurRad="38100" dist="38100" dir="2700000" algn="tl">
                  <a:srgbClr val="000000">
                    <a:alpha val="43137"/>
                  </a:srgbClr>
                </a:outerShdw>
              </a:effectLst>
              <a:latin typeface="Franklin Gothic Book" pitchFamily="34" charset="0"/>
            </a:endParaRPr>
          </a:p>
          <a:p>
            <a:pPr marL="285750" indent="-285750">
              <a:lnSpc>
                <a:spcPct val="150000"/>
              </a:lnSpc>
              <a:buFont typeface="Arial" pitchFamily="34" charset="0"/>
              <a:buChar char="•"/>
            </a:pPr>
            <a:r>
              <a:rPr lang="en-AU" sz="2200" dirty="0" smtClean="0">
                <a:solidFill>
                  <a:schemeClr val="bg1"/>
                </a:solidFill>
                <a:effectLst>
                  <a:outerShdw blurRad="38100" dist="38100" dir="2700000" algn="tl">
                    <a:srgbClr val="000000">
                      <a:alpha val="43137"/>
                    </a:srgbClr>
                  </a:outerShdw>
                </a:effectLst>
                <a:latin typeface="Franklin Gothic Book" pitchFamily="34" charset="0"/>
              </a:rPr>
              <a:t>Built </a:t>
            </a:r>
            <a:r>
              <a:rPr lang="en-AU" sz="2200" dirty="0">
                <a:solidFill>
                  <a:schemeClr val="bg1"/>
                </a:solidFill>
                <a:effectLst>
                  <a:outerShdw blurRad="38100" dist="38100" dir="2700000" algn="tl">
                    <a:srgbClr val="000000">
                      <a:alpha val="43137"/>
                    </a:srgbClr>
                  </a:outerShdw>
                </a:effectLst>
                <a:latin typeface="Franklin Gothic Book" pitchFamily="34" charset="0"/>
              </a:rPr>
              <a:t>the evidence base around the widespread infringements of the sexual and reproductive rights of women and girls with </a:t>
            </a:r>
            <a:r>
              <a:rPr lang="en-AU" sz="2200" dirty="0" smtClean="0">
                <a:solidFill>
                  <a:schemeClr val="bg1"/>
                </a:solidFill>
                <a:effectLst>
                  <a:outerShdw blurRad="38100" dist="38100" dir="2700000" algn="tl">
                    <a:srgbClr val="000000">
                      <a:alpha val="43137"/>
                    </a:srgbClr>
                  </a:outerShdw>
                </a:effectLst>
                <a:latin typeface="Franklin Gothic Book" pitchFamily="34" charset="0"/>
              </a:rPr>
              <a:t>disabilities;</a:t>
            </a:r>
          </a:p>
        </p:txBody>
      </p:sp>
    </p:spTree>
    <p:extLst>
      <p:ext uri="{BB962C8B-B14F-4D97-AF65-F5344CB8AC3E}">
        <p14:creationId xmlns:p14="http://schemas.microsoft.com/office/powerpoint/2010/main" val="24769139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260648"/>
            <a:ext cx="7704856" cy="1323439"/>
          </a:xfrm>
          <a:prstGeom prst="rect">
            <a:avLst/>
          </a:prstGeom>
          <a:noFill/>
        </p:spPr>
        <p:txBody>
          <a:bodyPr wrap="square" rtlCol="0">
            <a:spAutoFit/>
          </a:bodyPr>
          <a:lstStyle/>
          <a:p>
            <a:pPr algn="ct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So where are we now and what does the future hold?</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4" name="TextBox 3"/>
          <p:cNvSpPr txBox="1"/>
          <p:nvPr/>
        </p:nvSpPr>
        <p:spPr>
          <a:xfrm>
            <a:off x="827584" y="2179276"/>
            <a:ext cx="7704856" cy="3970318"/>
          </a:xfrm>
          <a:prstGeom prst="rect">
            <a:avLst/>
          </a:prstGeom>
          <a:noFill/>
        </p:spPr>
        <p:txBody>
          <a:bodyPr wrap="square" rtlCol="0">
            <a:spAutoFit/>
          </a:bodyPr>
          <a:lstStyle/>
          <a:p>
            <a:r>
              <a:rPr lang="en-AU" sz="2800" dirty="0">
                <a:solidFill>
                  <a:schemeClr val="bg1"/>
                </a:solidFill>
                <a:effectLst>
                  <a:outerShdw blurRad="38100" dist="38100" dir="2700000" algn="tl">
                    <a:srgbClr val="000000">
                      <a:alpha val="43137"/>
                    </a:srgbClr>
                  </a:outerShdw>
                </a:effectLst>
                <a:latin typeface="Franklin Gothic Book" pitchFamily="34" charset="0"/>
              </a:rPr>
              <a:t>WWDA’s sustained advocacy campaign for more than a decade is gaining momentum and gaining </a:t>
            </a:r>
            <a:r>
              <a:rPr lang="en-AU" sz="2800" dirty="0" smtClean="0">
                <a:solidFill>
                  <a:schemeClr val="bg1"/>
                </a:solidFill>
                <a:effectLst>
                  <a:outerShdw blurRad="38100" dist="38100" dir="2700000" algn="tl">
                    <a:srgbClr val="000000">
                      <a:alpha val="43137"/>
                    </a:srgbClr>
                  </a:outerShdw>
                </a:effectLst>
                <a:latin typeface="Franklin Gothic Book" pitchFamily="34" charset="0"/>
              </a:rPr>
              <a:t>ground.</a:t>
            </a:r>
          </a:p>
          <a:p>
            <a:endParaRPr lang="en-AU" sz="2800" dirty="0">
              <a:solidFill>
                <a:schemeClr val="bg1"/>
              </a:solidFill>
              <a:effectLst>
                <a:outerShdw blurRad="38100" dist="38100" dir="2700000" algn="tl">
                  <a:srgbClr val="000000">
                    <a:alpha val="43137"/>
                  </a:srgbClr>
                </a:outerShdw>
              </a:effectLst>
              <a:latin typeface="Franklin Gothic Book" pitchFamily="34" charset="0"/>
            </a:endParaRPr>
          </a:p>
          <a:p>
            <a:r>
              <a:rPr lang="en-AU" sz="2800" dirty="0" smtClean="0">
                <a:solidFill>
                  <a:schemeClr val="bg1"/>
                </a:solidFill>
                <a:effectLst>
                  <a:outerShdw blurRad="38100" dist="38100" dir="2700000" algn="tl">
                    <a:srgbClr val="000000">
                      <a:alpha val="43137"/>
                    </a:srgbClr>
                  </a:outerShdw>
                </a:effectLst>
                <a:latin typeface="Franklin Gothic Book" pitchFamily="34" charset="0"/>
              </a:rPr>
              <a:t>The </a:t>
            </a:r>
            <a:r>
              <a:rPr lang="en-AU" sz="2800" dirty="0">
                <a:solidFill>
                  <a:schemeClr val="bg1"/>
                </a:solidFill>
                <a:effectLst>
                  <a:outerShdw blurRad="38100" dist="38100" dir="2700000" algn="tl">
                    <a:srgbClr val="000000">
                      <a:alpha val="43137"/>
                    </a:srgbClr>
                  </a:outerShdw>
                </a:effectLst>
                <a:latin typeface="Franklin Gothic Book" pitchFamily="34" charset="0"/>
              </a:rPr>
              <a:t>issue of forced and coerced sterilisation of women and girls with disabilities, and the broader issues of their sexual and reproductive rights, is now firmly back on the national agenda. And we have put it there.</a:t>
            </a:r>
          </a:p>
        </p:txBody>
      </p:sp>
    </p:spTree>
    <p:extLst>
      <p:ext uri="{BB962C8B-B14F-4D97-AF65-F5344CB8AC3E}">
        <p14:creationId xmlns:p14="http://schemas.microsoft.com/office/powerpoint/2010/main" val="2400551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869160"/>
            <a:ext cx="8424936" cy="1569660"/>
          </a:xfrm>
          <a:prstGeom prst="rect">
            <a:avLst/>
          </a:prstGeom>
          <a:noFill/>
        </p:spPr>
        <p:txBody>
          <a:bodyPr wrap="square" rtlCol="0">
            <a:spAutoFit/>
          </a:bodyPr>
          <a:lstStyle/>
          <a:p>
            <a:r>
              <a:rPr lang="en-AU" sz="2400" dirty="0" smtClean="0">
                <a:solidFill>
                  <a:schemeClr val="bg1"/>
                </a:solidFill>
                <a:effectLst>
                  <a:outerShdw blurRad="38100" dist="38100" dir="2700000" algn="tl">
                    <a:srgbClr val="000000">
                      <a:alpha val="43137"/>
                    </a:srgbClr>
                  </a:outerShdw>
                </a:effectLst>
                <a:latin typeface="Franklin Gothic Book" pitchFamily="34" charset="0"/>
              </a:rPr>
              <a:t>WWDA has urged the Australian Government to </a:t>
            </a:r>
            <a:r>
              <a:rPr lang="en-AU" sz="2400" dirty="0">
                <a:solidFill>
                  <a:schemeClr val="bg1"/>
                </a:solidFill>
                <a:effectLst>
                  <a:outerShdw blurRad="38100" dist="38100" dir="2700000" algn="tl">
                    <a:srgbClr val="000000">
                      <a:alpha val="43137"/>
                    </a:srgbClr>
                  </a:outerShdw>
                </a:effectLst>
                <a:latin typeface="Franklin Gothic Book" pitchFamily="34" charset="0"/>
              </a:rPr>
              <a:t>invoke its external affairs power as provided in Section 51 of the Australian Constitution,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to </a:t>
            </a:r>
            <a:r>
              <a:rPr lang="en-AU" sz="2400" dirty="0">
                <a:solidFill>
                  <a:schemeClr val="bg1"/>
                </a:solidFill>
                <a:effectLst>
                  <a:outerShdw blurRad="38100" dist="38100" dir="2700000" algn="tl">
                    <a:srgbClr val="000000">
                      <a:alpha val="43137"/>
                    </a:srgbClr>
                  </a:outerShdw>
                </a:effectLst>
                <a:latin typeface="Franklin Gothic Book" pitchFamily="34" charset="0"/>
              </a:rPr>
              <a:t>ensure that this national legislation is enacted as a matter of urgency.</a:t>
            </a:r>
          </a:p>
        </p:txBody>
      </p:sp>
      <p:sp>
        <p:nvSpPr>
          <p:cNvPr id="3" name="TextBox 2"/>
          <p:cNvSpPr txBox="1"/>
          <p:nvPr/>
        </p:nvSpPr>
        <p:spPr>
          <a:xfrm>
            <a:off x="395536" y="476672"/>
            <a:ext cx="8424936" cy="3939540"/>
          </a:xfrm>
          <a:prstGeom prst="rect">
            <a:avLst/>
          </a:prstGeom>
          <a:noFill/>
        </p:spPr>
        <p:txBody>
          <a:bodyPr wrap="square" rtlCol="0">
            <a:spAutoFit/>
          </a:bodyPr>
          <a:lstStyle/>
          <a:p>
            <a:r>
              <a:rPr lang="en-AU" sz="2400" dirty="0" smtClean="0">
                <a:solidFill>
                  <a:schemeClr val="bg1"/>
                </a:solidFill>
                <a:effectLst>
                  <a:outerShdw blurRad="38100" dist="38100" dir="2700000" algn="tl">
                    <a:srgbClr val="000000">
                      <a:alpha val="43137"/>
                    </a:srgbClr>
                  </a:outerShdw>
                </a:effectLst>
                <a:latin typeface="Franklin Gothic Book" pitchFamily="34" charset="0"/>
              </a:rPr>
              <a:t>In July 2012, WWDA formally requested that Australia’s Attorney </a:t>
            </a:r>
            <a:r>
              <a:rPr lang="en-AU" sz="2400" dirty="0">
                <a:solidFill>
                  <a:schemeClr val="bg1"/>
                </a:solidFill>
                <a:effectLst>
                  <a:outerShdw blurRad="38100" dist="38100" dir="2700000" algn="tl">
                    <a:srgbClr val="000000">
                      <a:alpha val="43137"/>
                    </a:srgbClr>
                  </a:outerShdw>
                </a:effectLst>
                <a:latin typeface="Franklin Gothic Book" pitchFamily="34" charset="0"/>
              </a:rPr>
              <a:t>General take immediate action to ensure the Australian Government complies with the recommendations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of CEDAW, CRC </a:t>
            </a:r>
            <a:r>
              <a:rPr lang="en-AU" sz="2400" dirty="0">
                <a:solidFill>
                  <a:schemeClr val="bg1"/>
                </a:solidFill>
                <a:effectLst>
                  <a:outerShdw blurRad="38100" dist="38100" dir="2700000" algn="tl">
                    <a:srgbClr val="000000">
                      <a:alpha val="43137"/>
                    </a:srgbClr>
                  </a:outerShdw>
                </a:effectLst>
                <a:latin typeface="Franklin Gothic Book" pitchFamily="34" charset="0"/>
              </a:rPr>
              <a:t>and the Human Rights Council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and: </a:t>
            </a:r>
          </a:p>
          <a:p>
            <a:endParaRPr lang="en-AU" sz="2400" dirty="0">
              <a:solidFill>
                <a:schemeClr val="bg1"/>
              </a:solidFill>
              <a:effectLst>
                <a:outerShdw blurRad="38100" dist="38100" dir="2700000" algn="tl">
                  <a:srgbClr val="000000">
                    <a:alpha val="43137"/>
                  </a:srgbClr>
                </a:outerShdw>
              </a:effectLst>
              <a:latin typeface="Franklin Gothic Book" pitchFamily="34" charset="0"/>
            </a:endParaRPr>
          </a:p>
          <a:p>
            <a:pPr lvl="1"/>
            <a:r>
              <a:rPr lang="en-AU" sz="2600" dirty="0" smtClean="0">
                <a:solidFill>
                  <a:schemeClr val="bg1"/>
                </a:solidFill>
                <a:effectLst>
                  <a:outerShdw blurRad="38100" dist="38100" dir="2700000" algn="tl">
                    <a:srgbClr val="000000">
                      <a:alpha val="43137"/>
                    </a:srgbClr>
                  </a:outerShdw>
                </a:effectLst>
                <a:latin typeface="Franklin Gothic Book" pitchFamily="34" charset="0"/>
              </a:rPr>
              <a:t>‘enact </a:t>
            </a:r>
            <a:r>
              <a:rPr lang="en-AU" sz="2600" dirty="0">
                <a:solidFill>
                  <a:schemeClr val="bg1"/>
                </a:solidFill>
                <a:effectLst>
                  <a:outerShdw blurRad="38100" dist="38100" dir="2700000" algn="tl">
                    <a:srgbClr val="000000">
                      <a:alpha val="43137"/>
                    </a:srgbClr>
                  </a:outerShdw>
                </a:effectLst>
                <a:latin typeface="Franklin Gothic Book" pitchFamily="34" charset="0"/>
              </a:rPr>
              <a:t>national legislation prohibiting, except where there is a serious threat to life or health, the use of sterilisation of girls, regardless of whether they have a disability, and of adult women with disabilities in the absence of their fully informed and free consent</a:t>
            </a:r>
            <a:r>
              <a:rPr lang="en-AU" sz="2600" dirty="0" smtClean="0">
                <a:solidFill>
                  <a:schemeClr val="bg1"/>
                </a:solidFill>
                <a:effectLst>
                  <a:outerShdw blurRad="38100" dist="38100" dir="2700000" algn="tl">
                    <a:srgbClr val="000000">
                      <a:alpha val="43137"/>
                    </a:srgbClr>
                  </a:outerShdw>
                </a:effectLst>
                <a:latin typeface="Franklin Gothic Book" pitchFamily="34" charset="0"/>
              </a:rPr>
              <a:t>.’</a:t>
            </a:r>
            <a:endParaRPr lang="en-AU" sz="2600" dirty="0">
              <a:solidFill>
                <a:schemeClr val="bg1"/>
              </a:solidFill>
              <a:effectLst>
                <a:outerShdw blurRad="38100" dist="38100" dir="2700000" algn="tl">
                  <a:srgbClr val="000000">
                    <a:alpha val="43137"/>
                  </a:srgbClr>
                </a:outerShdw>
              </a:effectLst>
              <a:latin typeface="Franklin Gothic Book" pitchFamily="34" charset="0"/>
            </a:endParaRPr>
          </a:p>
        </p:txBody>
      </p:sp>
    </p:spTree>
    <p:extLst>
      <p:ext uri="{BB962C8B-B14F-4D97-AF65-F5344CB8AC3E}">
        <p14:creationId xmlns:p14="http://schemas.microsoft.com/office/powerpoint/2010/main" val="1127052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23728" y="130714"/>
            <a:ext cx="4464496"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Introduction</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5" name="TextBox 4"/>
          <p:cNvSpPr txBox="1"/>
          <p:nvPr/>
        </p:nvSpPr>
        <p:spPr>
          <a:xfrm>
            <a:off x="611560" y="980728"/>
            <a:ext cx="8136904" cy="5632311"/>
          </a:xfrm>
          <a:prstGeom prst="rect">
            <a:avLst/>
          </a:prstGeom>
          <a:noFill/>
        </p:spPr>
        <p:txBody>
          <a:bodyPr wrap="square" rtlCol="0">
            <a:spAutoFit/>
          </a:bodyPr>
          <a:lstStyle/>
          <a:p>
            <a:pPr>
              <a:lnSpc>
                <a:spcPct val="150000"/>
              </a:lnSpc>
            </a:pPr>
            <a:r>
              <a:rPr lang="en-AU" sz="2000" dirty="0">
                <a:solidFill>
                  <a:schemeClr val="bg1"/>
                </a:solidFill>
                <a:effectLst>
                  <a:outerShdw blurRad="38100" dist="38100" dir="2700000" algn="tl">
                    <a:srgbClr val="000000">
                      <a:alpha val="43137"/>
                    </a:srgbClr>
                  </a:outerShdw>
                </a:effectLst>
                <a:latin typeface="Franklin Gothic Book" pitchFamily="34" charset="0"/>
              </a:rPr>
              <a:t>Bella is 34 years old. Without her knowledge or consent, she became the victim of forced sterilisation at the age of 12 when her parents took her to hospital for what they told her was an operation to have her appendix removed. Nine years later, during a routine pelvic examination, Bella was told it was her uterus, not her appendix that had been removed. Thirteen years on from her discovery, Bella’s grief and anger are still raw. The trust she had in her parents and hospital staff, she explains, was violated. </a:t>
            </a:r>
            <a:r>
              <a:rPr lang="en-AU" sz="2000" i="1" dirty="0">
                <a:solidFill>
                  <a:schemeClr val="bg1"/>
                </a:solidFill>
                <a:effectLst>
                  <a:outerShdw blurRad="38100" dist="38100" dir="2700000" algn="tl">
                    <a:srgbClr val="000000">
                      <a:alpha val="43137"/>
                    </a:srgbClr>
                  </a:outerShdw>
                </a:effectLst>
                <a:latin typeface="Franklin Gothic Book" pitchFamily="34" charset="0"/>
              </a:rPr>
              <a:t>“If they’d told the truth and asked me, I would have shouted ‘No!’” “My sterilisation makes me feel I’m less of a woman when I have sex because I’m not normal down there,”</a:t>
            </a:r>
            <a:r>
              <a:rPr lang="en-AU" sz="2000" dirty="0">
                <a:solidFill>
                  <a:schemeClr val="bg1"/>
                </a:solidFill>
                <a:effectLst>
                  <a:outerShdw blurRad="38100" dist="38100" dir="2700000" algn="tl">
                    <a:srgbClr val="000000">
                      <a:alpha val="43137"/>
                    </a:srgbClr>
                  </a:outerShdw>
                </a:effectLst>
                <a:latin typeface="Franklin Gothic Book" pitchFamily="34" charset="0"/>
              </a:rPr>
              <a:t> says Bella. </a:t>
            </a:r>
            <a:r>
              <a:rPr lang="en-AU" sz="2000" i="1" dirty="0">
                <a:solidFill>
                  <a:schemeClr val="bg1"/>
                </a:solidFill>
                <a:effectLst>
                  <a:outerShdw blurRad="38100" dist="38100" dir="2700000" algn="tl">
                    <a:srgbClr val="000000">
                      <a:alpha val="43137"/>
                    </a:srgbClr>
                  </a:outerShdw>
                </a:effectLst>
                <a:latin typeface="Franklin Gothic Book" pitchFamily="34" charset="0"/>
              </a:rPr>
              <a:t>“When I see other mums holding their babies, I look away and cry because I won’t ever know that happiness</a:t>
            </a:r>
            <a:r>
              <a:rPr lang="en-AU" sz="20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000" i="1" dirty="0" smtClean="0">
                <a:solidFill>
                  <a:schemeClr val="bg1"/>
                </a:solidFill>
                <a:effectLst>
                  <a:outerShdw blurRad="38100" dist="38100" dir="2700000" algn="tl">
                    <a:srgbClr val="000000">
                      <a:alpha val="43137"/>
                    </a:srgbClr>
                  </a:outerShdw>
                </a:effectLst>
              </a:rPr>
              <a:t> </a:t>
            </a:r>
            <a:r>
              <a:rPr lang="en-AU" sz="1200" dirty="0" smtClean="0">
                <a:solidFill>
                  <a:schemeClr val="bg1"/>
                </a:solidFill>
                <a:effectLst>
                  <a:outerShdw blurRad="38100" dist="38100" dir="2700000" algn="tl">
                    <a:srgbClr val="000000">
                      <a:alpha val="43137"/>
                    </a:srgbClr>
                  </a:outerShdw>
                </a:effectLst>
              </a:rPr>
              <a:t>[1]</a:t>
            </a:r>
            <a:endParaRPr lang="en-AU" sz="12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56635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88640"/>
            <a:ext cx="7704856" cy="1077218"/>
          </a:xfrm>
          <a:prstGeom prst="rect">
            <a:avLst/>
          </a:prstGeom>
          <a:noFill/>
        </p:spPr>
        <p:txBody>
          <a:bodyPr wrap="square" rtlCol="0">
            <a:spAutoFit/>
          </a:bodyPr>
          <a:lstStyle/>
          <a:p>
            <a:pPr algn="ctr"/>
            <a:r>
              <a:rPr lang="en-AU" sz="32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WWDA’s campaign </a:t>
            </a:r>
            <a:r>
              <a:rPr lang="en-AU" sz="32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continues to centre </a:t>
            </a:r>
            <a:r>
              <a:rPr lang="en-AU" sz="32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on the urgent need for our Governments to:</a:t>
            </a:r>
            <a:endParaRPr lang="en-AU" sz="32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39552" y="1556792"/>
            <a:ext cx="8352928" cy="4708981"/>
          </a:xfrm>
          <a:prstGeom prst="rect">
            <a:avLst/>
          </a:prstGeom>
          <a:noFill/>
        </p:spPr>
        <p:txBody>
          <a:bodyPr wrap="square" rtlCol="0">
            <a:spAutoFit/>
          </a:bodyPr>
          <a:lstStyle/>
          <a:p>
            <a:pPr marL="342900" indent="-342900">
              <a:buFont typeface="Arial" pitchFamily="34" charset="0"/>
              <a:buChar char="•"/>
            </a:pPr>
            <a:r>
              <a:rPr lang="en-AU" sz="2000" dirty="0">
                <a:solidFill>
                  <a:schemeClr val="bg1"/>
                </a:solidFill>
                <a:effectLst>
                  <a:outerShdw blurRad="38100" dist="38100" dir="2700000" algn="tl">
                    <a:srgbClr val="000000">
                      <a:alpha val="43137"/>
                    </a:srgbClr>
                  </a:outerShdw>
                </a:effectLst>
                <a:latin typeface="Franklin Gothic Book" pitchFamily="34" charset="0"/>
              </a:rPr>
              <a:t>implement the recently adopted Guidelines on Female Contraceptive Sterilization, developed by the International Federation of Gynaecology and Obstetrics (FIGO</a:t>
            </a:r>
            <a:r>
              <a:rPr lang="en-AU" sz="2000" dirty="0" smtClean="0">
                <a:solidFill>
                  <a:schemeClr val="bg1"/>
                </a:solidFill>
                <a:effectLst>
                  <a:outerShdw blurRad="38100" dist="38100" dir="2700000" algn="tl">
                    <a:srgbClr val="000000">
                      <a:alpha val="43137"/>
                    </a:srgbClr>
                  </a:outerShdw>
                </a:effectLst>
                <a:latin typeface="Franklin Gothic Book" pitchFamily="34" charset="0"/>
              </a:rPr>
              <a:t>);</a:t>
            </a:r>
          </a:p>
          <a:p>
            <a:endParaRPr lang="en-AU" sz="2000" dirty="0">
              <a:solidFill>
                <a:schemeClr val="bg1"/>
              </a:solidFill>
              <a:effectLst>
                <a:outerShdw blurRad="38100" dist="38100" dir="2700000" algn="tl">
                  <a:srgbClr val="000000">
                    <a:alpha val="43137"/>
                  </a:srgbClr>
                </a:outerShdw>
              </a:effectLst>
              <a:latin typeface="Franklin Gothic Book" pitchFamily="34" charset="0"/>
            </a:endParaRPr>
          </a:p>
          <a:p>
            <a:pPr marL="342900" indent="-342900">
              <a:buFont typeface="Arial" pitchFamily="34" charset="0"/>
              <a:buChar char="•"/>
            </a:pPr>
            <a:r>
              <a:rPr lang="en-AU" sz="2000" dirty="0">
                <a:solidFill>
                  <a:schemeClr val="bg1"/>
                </a:solidFill>
                <a:effectLst>
                  <a:outerShdw blurRad="38100" dist="38100" dir="2700000" algn="tl">
                    <a:srgbClr val="000000">
                      <a:alpha val="43137"/>
                    </a:srgbClr>
                  </a:outerShdw>
                </a:effectLst>
                <a:latin typeface="Franklin Gothic Book" pitchFamily="34" charset="0"/>
              </a:rPr>
              <a:t>provide redress to women and girls with disabilities who have been sterilised without their consent, including through the provision of financial compensation and an official </a:t>
            </a:r>
            <a:r>
              <a:rPr lang="en-AU" sz="2000" dirty="0" smtClean="0">
                <a:solidFill>
                  <a:schemeClr val="bg1"/>
                </a:solidFill>
                <a:effectLst>
                  <a:outerShdw blurRad="38100" dist="38100" dir="2700000" algn="tl">
                    <a:srgbClr val="000000">
                      <a:alpha val="43137"/>
                    </a:srgbClr>
                  </a:outerShdw>
                </a:effectLst>
                <a:latin typeface="Franklin Gothic Book" pitchFamily="34" charset="0"/>
              </a:rPr>
              <a:t>apology;</a:t>
            </a:r>
          </a:p>
          <a:p>
            <a:r>
              <a:rPr lang="en-AU" sz="2000" dirty="0" smtClean="0">
                <a:solidFill>
                  <a:schemeClr val="bg1"/>
                </a:solidFill>
                <a:effectLst>
                  <a:outerShdw blurRad="38100" dist="38100" dir="2700000" algn="tl">
                    <a:srgbClr val="000000">
                      <a:alpha val="43137"/>
                    </a:srgbClr>
                  </a:outerShdw>
                </a:effectLst>
                <a:latin typeface="Franklin Gothic Book" pitchFamily="34" charset="0"/>
              </a:rPr>
              <a:t> </a:t>
            </a:r>
            <a:endParaRPr lang="en-AU" sz="2000" dirty="0">
              <a:solidFill>
                <a:schemeClr val="bg1"/>
              </a:solidFill>
              <a:effectLst>
                <a:outerShdw blurRad="38100" dist="38100" dir="2700000" algn="tl">
                  <a:srgbClr val="000000">
                    <a:alpha val="43137"/>
                  </a:srgbClr>
                </a:outerShdw>
              </a:effectLst>
              <a:latin typeface="Franklin Gothic Book" pitchFamily="34" charset="0"/>
            </a:endParaRPr>
          </a:p>
          <a:p>
            <a:pPr marL="342900" indent="-342900">
              <a:buFont typeface="Arial" pitchFamily="34" charset="0"/>
              <a:buChar char="•"/>
            </a:pPr>
            <a:r>
              <a:rPr lang="en-AU" sz="2000" dirty="0">
                <a:solidFill>
                  <a:schemeClr val="bg1"/>
                </a:solidFill>
                <a:effectLst>
                  <a:outerShdw blurRad="38100" dist="38100" dir="2700000" algn="tl">
                    <a:srgbClr val="000000">
                      <a:alpha val="43137"/>
                    </a:srgbClr>
                  </a:outerShdw>
                </a:effectLst>
                <a:latin typeface="Franklin Gothic Book" pitchFamily="34" charset="0"/>
              </a:rPr>
              <a:t>commission and fund national research on women with disabilities’ right to reproductive freedom which addresses the incidence and long term effects of forced/coerced </a:t>
            </a:r>
            <a:r>
              <a:rPr lang="en-AU" sz="2000" dirty="0" smtClean="0">
                <a:solidFill>
                  <a:schemeClr val="bg1"/>
                </a:solidFill>
                <a:effectLst>
                  <a:outerShdw blurRad="38100" dist="38100" dir="2700000" algn="tl">
                    <a:srgbClr val="000000">
                      <a:alpha val="43137"/>
                    </a:srgbClr>
                  </a:outerShdw>
                </a:effectLst>
                <a:latin typeface="Franklin Gothic Book" pitchFamily="34" charset="0"/>
              </a:rPr>
              <a:t>sterilisation;</a:t>
            </a:r>
          </a:p>
          <a:p>
            <a:endParaRPr lang="en-AU" sz="2000" dirty="0">
              <a:solidFill>
                <a:schemeClr val="bg1"/>
              </a:solidFill>
              <a:effectLst>
                <a:outerShdw blurRad="38100" dist="38100" dir="2700000" algn="tl">
                  <a:srgbClr val="000000">
                    <a:alpha val="43137"/>
                  </a:srgbClr>
                </a:outerShdw>
              </a:effectLst>
              <a:latin typeface="Franklin Gothic Book" pitchFamily="34" charset="0"/>
            </a:endParaRPr>
          </a:p>
          <a:p>
            <a:pPr marL="342900" indent="-342900">
              <a:buFont typeface="Arial" pitchFamily="34" charset="0"/>
              <a:buChar char="•"/>
            </a:pPr>
            <a:r>
              <a:rPr lang="en-AU" sz="2000" dirty="0">
                <a:solidFill>
                  <a:schemeClr val="bg1"/>
                </a:solidFill>
                <a:effectLst>
                  <a:outerShdw blurRad="38100" dist="38100" dir="2700000" algn="tl">
                    <a:srgbClr val="000000">
                      <a:alpha val="43137"/>
                    </a:srgbClr>
                  </a:outerShdw>
                </a:effectLst>
                <a:latin typeface="Franklin Gothic Book" pitchFamily="34" charset="0"/>
              </a:rPr>
              <a:t>develop policies, </a:t>
            </a:r>
            <a:r>
              <a:rPr lang="en-AU" sz="2000" dirty="0" smtClean="0">
                <a:solidFill>
                  <a:schemeClr val="bg1"/>
                </a:solidFill>
                <a:effectLst>
                  <a:outerShdw blurRad="38100" dist="38100" dir="2700000" algn="tl">
                    <a:srgbClr val="000000">
                      <a:alpha val="43137"/>
                    </a:srgbClr>
                  </a:outerShdw>
                </a:effectLst>
                <a:latin typeface="Franklin Gothic Book" pitchFamily="34" charset="0"/>
              </a:rPr>
              <a:t>programs </a:t>
            </a:r>
            <a:r>
              <a:rPr lang="en-AU" sz="2000" dirty="0">
                <a:solidFill>
                  <a:schemeClr val="bg1"/>
                </a:solidFill>
                <a:effectLst>
                  <a:outerShdw blurRad="38100" dist="38100" dir="2700000" algn="tl">
                    <a:srgbClr val="000000">
                      <a:alpha val="43137"/>
                    </a:srgbClr>
                  </a:outerShdw>
                </a:effectLst>
                <a:latin typeface="Franklin Gothic Book" pitchFamily="34" charset="0"/>
              </a:rPr>
              <a:t>and services which assist women and girls with disabilities and their families and carers to access appropriate reproductive health care.</a:t>
            </a:r>
          </a:p>
        </p:txBody>
      </p:sp>
    </p:spTree>
    <p:extLst>
      <p:ext uri="{BB962C8B-B14F-4D97-AF65-F5344CB8AC3E}">
        <p14:creationId xmlns:p14="http://schemas.microsoft.com/office/powerpoint/2010/main" val="34685510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3" descr="L:\WWDA Main\Photos &amp; Logos\Photos &amp; Logos\Newsletter Pics\wwdalogo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0"/>
            <a:ext cx="533471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99792" y="6237312"/>
            <a:ext cx="3672408" cy="523220"/>
          </a:xfrm>
          <a:prstGeom prst="rect">
            <a:avLst/>
          </a:prstGeom>
          <a:noFill/>
        </p:spPr>
        <p:txBody>
          <a:bodyPr wrap="square" rtlCol="0">
            <a:spAutoFit/>
          </a:bodyPr>
          <a:lstStyle/>
          <a:p>
            <a:pPr algn="ctr"/>
            <a:r>
              <a:rPr lang="en-AU" sz="2800" dirty="0" smtClean="0">
                <a:solidFill>
                  <a:schemeClr val="bg1"/>
                </a:solidFill>
                <a:latin typeface="Segoe UI Symbol" pitchFamily="34" charset="0"/>
                <a:ea typeface="Segoe UI Symbol" pitchFamily="34" charset="0"/>
              </a:rPr>
              <a:t>www.wwda.org.au</a:t>
            </a:r>
            <a:endParaRPr lang="en-AU" sz="2800" dirty="0">
              <a:solidFill>
                <a:schemeClr val="bg1"/>
              </a:solidFill>
              <a:latin typeface="Segoe UI Symbol" pitchFamily="34" charset="0"/>
              <a:ea typeface="Segoe UI Symbol" pitchFamily="34" charset="0"/>
            </a:endParaRPr>
          </a:p>
        </p:txBody>
      </p:sp>
    </p:spTree>
    <p:extLst>
      <p:ext uri="{BB962C8B-B14F-4D97-AF65-F5344CB8AC3E}">
        <p14:creationId xmlns:p14="http://schemas.microsoft.com/office/powerpoint/2010/main" val="3731737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30714"/>
            <a:ext cx="7776864" cy="1938992"/>
          </a:xfrm>
          <a:prstGeom prst="rect">
            <a:avLst/>
          </a:prstGeom>
          <a:noFill/>
        </p:spPr>
        <p:txBody>
          <a:bodyPr wrap="square" rtlCol="0">
            <a:spAutoFit/>
          </a:bodyPr>
          <a:lstStyle/>
          <a:p>
            <a:pPr algn="ct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What do we mean when we talk about forced sterilisation of disabled women and girls?</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5" name="TextBox 4"/>
          <p:cNvSpPr txBox="1"/>
          <p:nvPr/>
        </p:nvSpPr>
        <p:spPr>
          <a:xfrm>
            <a:off x="1044498" y="2492896"/>
            <a:ext cx="7271093" cy="3693319"/>
          </a:xfrm>
          <a:prstGeom prst="rect">
            <a:avLst/>
          </a:prstGeom>
          <a:noFill/>
        </p:spPr>
        <p:txBody>
          <a:bodyPr wrap="none" rtlCol="0">
            <a:spAutoFit/>
          </a:bodyPr>
          <a:lstStyle/>
          <a:p>
            <a:pPr marL="285750" indent="-285750">
              <a:lnSpc>
                <a:spcPct val="150000"/>
              </a:lnSpc>
              <a:buFont typeface="Arial" pitchFamily="34" charset="0"/>
              <a:buChar char="•"/>
            </a:pPr>
            <a:r>
              <a:rPr lang="en-AU" sz="2400" dirty="0">
                <a:solidFill>
                  <a:schemeClr val="bg1"/>
                </a:solidFill>
                <a:effectLst>
                  <a:outerShdw blurRad="38100" dist="38100" dir="2700000" algn="tl">
                    <a:srgbClr val="000000">
                      <a:alpha val="43137"/>
                    </a:srgbClr>
                  </a:outerShdw>
                </a:effectLst>
                <a:latin typeface="Franklin Gothic Book" pitchFamily="34" charset="0"/>
              </a:rPr>
              <a:t>Systemic prejudice and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discrimination</a:t>
            </a:r>
          </a:p>
          <a:p>
            <a:pPr marL="285750" indent="-285750">
              <a:lnSpc>
                <a:spcPct val="150000"/>
              </a:lnSpc>
              <a:buFont typeface="Arial" pitchFamily="34" charset="0"/>
              <a:buChar char="•"/>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Denial </a:t>
            </a:r>
            <a:r>
              <a:rPr lang="en-AU" sz="2400" dirty="0">
                <a:solidFill>
                  <a:schemeClr val="bg1"/>
                </a:solidFill>
                <a:effectLst>
                  <a:outerShdw blurRad="38100" dist="38100" dir="2700000" algn="tl">
                    <a:srgbClr val="000000">
                      <a:alpha val="43137"/>
                    </a:srgbClr>
                  </a:outerShdw>
                </a:effectLst>
                <a:latin typeface="Franklin Gothic Book" pitchFamily="34" charset="0"/>
              </a:rPr>
              <a:t>of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the </a:t>
            </a:r>
            <a:r>
              <a:rPr lang="en-AU" sz="2400" dirty="0">
                <a:solidFill>
                  <a:schemeClr val="bg1"/>
                </a:solidFill>
                <a:effectLst>
                  <a:outerShdw blurRad="38100" dist="38100" dir="2700000" algn="tl">
                    <a:srgbClr val="000000">
                      <a:alpha val="43137"/>
                    </a:srgbClr>
                  </a:outerShdw>
                </a:effectLst>
                <a:latin typeface="Franklin Gothic Book" pitchFamily="34" charset="0"/>
              </a:rPr>
              <a:t>right to experience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sexuality</a:t>
            </a:r>
          </a:p>
          <a:p>
            <a:pPr marL="285750" indent="-285750">
              <a:lnSpc>
                <a:spcPct val="150000"/>
              </a:lnSpc>
              <a:buFont typeface="Arial" pitchFamily="34" charset="0"/>
              <a:buChar char="•"/>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Is </a:t>
            </a:r>
            <a:r>
              <a:rPr lang="en-AU" sz="2400" dirty="0">
                <a:solidFill>
                  <a:schemeClr val="bg1"/>
                </a:solidFill>
                <a:effectLst>
                  <a:outerShdw blurRad="38100" dist="38100" dir="2700000" algn="tl">
                    <a:srgbClr val="000000">
                      <a:alpha val="43137"/>
                    </a:srgbClr>
                  </a:outerShdw>
                </a:effectLst>
                <a:latin typeface="Franklin Gothic Book" pitchFamily="34" charset="0"/>
              </a:rPr>
              <a:t>an act of unnecessary and dehumanising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violence</a:t>
            </a:r>
          </a:p>
          <a:p>
            <a:pPr marL="285750" indent="-285750">
              <a:lnSpc>
                <a:spcPct val="150000"/>
              </a:lnSpc>
              <a:buFont typeface="Arial" pitchFamily="34" charset="0"/>
              <a:buChar char="•"/>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Is a form of torture</a:t>
            </a:r>
          </a:p>
          <a:p>
            <a:pPr marL="285750" indent="-285750">
              <a:lnSpc>
                <a:spcPct val="150000"/>
              </a:lnSpc>
              <a:buFont typeface="Arial" pitchFamily="34" charset="0"/>
              <a:buChar char="•"/>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Is about social control</a:t>
            </a:r>
          </a:p>
          <a:p>
            <a:pPr marL="285750" indent="-285750">
              <a:lnSpc>
                <a:spcPct val="150000"/>
              </a:lnSpc>
              <a:buFont typeface="Arial" pitchFamily="34" charset="0"/>
              <a:buChar char="•"/>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Disproportionately </a:t>
            </a:r>
            <a:r>
              <a:rPr lang="en-AU" sz="2400" dirty="0">
                <a:solidFill>
                  <a:schemeClr val="bg1"/>
                </a:solidFill>
                <a:effectLst>
                  <a:outerShdw blurRad="38100" dist="38100" dir="2700000" algn="tl">
                    <a:srgbClr val="000000">
                      <a:alpha val="43137"/>
                    </a:srgbClr>
                  </a:outerShdw>
                </a:effectLst>
                <a:latin typeface="Franklin Gothic Book" pitchFamily="34" charset="0"/>
              </a:rPr>
              <a:t>affects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disabled women </a:t>
            </a:r>
            <a:r>
              <a:rPr lang="en-AU" sz="2400" dirty="0">
                <a:solidFill>
                  <a:schemeClr val="bg1"/>
                </a:solidFill>
                <a:effectLst>
                  <a:outerShdw blurRad="38100" dist="38100" dir="2700000" algn="tl">
                    <a:srgbClr val="000000">
                      <a:alpha val="43137"/>
                    </a:srgbClr>
                  </a:outerShdw>
                </a:effectLst>
                <a:latin typeface="Franklin Gothic Book" pitchFamily="34" charset="0"/>
              </a:rPr>
              <a:t>and </a:t>
            </a:r>
            <a:r>
              <a:rPr lang="en-AU" sz="2400" dirty="0" smtClean="0">
                <a:solidFill>
                  <a:schemeClr val="bg1"/>
                </a:solidFill>
                <a:effectLst>
                  <a:outerShdw blurRad="38100" dist="38100" dir="2700000" algn="tl">
                    <a:srgbClr val="000000">
                      <a:alpha val="43137"/>
                    </a:srgbClr>
                  </a:outerShdw>
                </a:effectLst>
                <a:latin typeface="Franklin Gothic Book" pitchFamily="34" charset="0"/>
              </a:rPr>
              <a:t>girls</a:t>
            </a:r>
          </a:p>
          <a:p>
            <a:r>
              <a:rPr lang="en-AU" dirty="0" smtClean="0"/>
              <a:t> </a:t>
            </a:r>
            <a:endParaRPr lang="en-AU" dirty="0"/>
          </a:p>
        </p:txBody>
      </p:sp>
    </p:spTree>
    <p:extLst>
      <p:ext uri="{BB962C8B-B14F-4D97-AF65-F5344CB8AC3E}">
        <p14:creationId xmlns:p14="http://schemas.microsoft.com/office/powerpoint/2010/main" val="2462573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30714"/>
            <a:ext cx="7776864" cy="1323439"/>
          </a:xfrm>
          <a:prstGeom prst="rect">
            <a:avLst/>
          </a:prstGeom>
          <a:noFill/>
        </p:spPr>
        <p:txBody>
          <a:bodyPr wrap="square" rtlCol="0">
            <a:spAutoFit/>
          </a:bodyPr>
          <a:lstStyle/>
          <a:p>
            <a:pPr algn="ct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Why are women and girls with disabilities still being sterilised?</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39552" y="1808766"/>
            <a:ext cx="8424935" cy="4339650"/>
          </a:xfrm>
          <a:prstGeom prst="rect">
            <a:avLst/>
          </a:prstGeom>
          <a:noFill/>
        </p:spPr>
        <p:txBody>
          <a:bodyPr wrap="square" rtlCol="0">
            <a:spAutoFit/>
          </a:bodyPr>
          <a:lstStyle/>
          <a:p>
            <a:pPr>
              <a:lnSpc>
                <a:spcPct val="150000"/>
              </a:lnSpc>
            </a:pPr>
            <a:r>
              <a:rPr lang="en-AU" sz="2400" dirty="0">
                <a:solidFill>
                  <a:schemeClr val="bg1"/>
                </a:solidFill>
                <a:effectLst>
                  <a:outerShdw blurRad="38100" dist="38100" dir="2700000" algn="tl">
                    <a:srgbClr val="000000">
                      <a:alpha val="43137"/>
                    </a:srgbClr>
                  </a:outerShdw>
                </a:effectLst>
                <a:latin typeface="Franklin Gothic Book" pitchFamily="34" charset="0"/>
              </a:rPr>
              <a:t>The reasons used to justify forced sterilisations generally fall into four broad categories, all couched as being in the “best interests” of women and girls with disabilities: </a:t>
            </a:r>
            <a:endParaRPr lang="en-AU" sz="2400" dirty="0" smtClean="0">
              <a:solidFill>
                <a:schemeClr val="bg1"/>
              </a:solidFill>
              <a:effectLst>
                <a:outerShdw blurRad="38100" dist="38100" dir="2700000" algn="tl">
                  <a:srgbClr val="000000">
                    <a:alpha val="43137"/>
                  </a:srgbClr>
                </a:outerShdw>
              </a:effectLst>
              <a:latin typeface="Franklin Gothic Book" pitchFamily="34" charset="0"/>
            </a:endParaRPr>
          </a:p>
          <a:p>
            <a:endParaRPr lang="en-AU" sz="2000" dirty="0" smtClean="0">
              <a:solidFill>
                <a:schemeClr val="bg1"/>
              </a:solidFill>
              <a:effectLst>
                <a:outerShdw blurRad="38100" dist="38100" dir="2700000" algn="tl">
                  <a:srgbClr val="000000">
                    <a:alpha val="43137"/>
                  </a:srgbClr>
                </a:outerShdw>
              </a:effectLst>
              <a:latin typeface="Franklin Gothic Book" pitchFamily="34" charset="0"/>
            </a:endParaRPr>
          </a:p>
          <a:p>
            <a:pPr>
              <a:lnSpc>
                <a:spcPct val="150000"/>
              </a:lnSpc>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1.</a:t>
            </a:r>
            <a:r>
              <a:rPr lang="en-AU" sz="2400" dirty="0">
                <a:solidFill>
                  <a:schemeClr val="bg1"/>
                </a:solidFill>
                <a:effectLst>
                  <a:outerShdw blurRad="38100" dist="38100" dir="2700000" algn="tl">
                    <a:srgbClr val="000000">
                      <a:alpha val="43137"/>
                    </a:srgbClr>
                  </a:outerShdw>
                </a:effectLst>
                <a:latin typeface="Franklin Gothic Book" pitchFamily="34" charset="0"/>
              </a:rPr>
              <a:t>	The genetic/eugenic argument</a:t>
            </a:r>
          </a:p>
          <a:p>
            <a:pPr>
              <a:lnSpc>
                <a:spcPct val="150000"/>
              </a:lnSpc>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2.</a:t>
            </a:r>
            <a:r>
              <a:rPr lang="en-AU" sz="2400" dirty="0">
                <a:solidFill>
                  <a:schemeClr val="bg1"/>
                </a:solidFill>
                <a:effectLst>
                  <a:outerShdw blurRad="38100" dist="38100" dir="2700000" algn="tl">
                    <a:srgbClr val="000000">
                      <a:alpha val="43137"/>
                    </a:srgbClr>
                  </a:outerShdw>
                </a:effectLst>
                <a:latin typeface="Franklin Gothic Book" pitchFamily="34" charset="0"/>
              </a:rPr>
              <a:t>	For the good of the state, community or family</a:t>
            </a:r>
          </a:p>
          <a:p>
            <a:pPr>
              <a:lnSpc>
                <a:spcPct val="150000"/>
              </a:lnSpc>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3.</a:t>
            </a:r>
            <a:r>
              <a:rPr lang="en-AU" sz="2400" dirty="0">
                <a:solidFill>
                  <a:schemeClr val="bg1"/>
                </a:solidFill>
                <a:effectLst>
                  <a:outerShdw blurRad="38100" dist="38100" dir="2700000" algn="tl">
                    <a:srgbClr val="000000">
                      <a:alpha val="43137"/>
                    </a:srgbClr>
                  </a:outerShdw>
                </a:effectLst>
                <a:latin typeface="Franklin Gothic Book" pitchFamily="34" charset="0"/>
              </a:rPr>
              <a:t>	Incapacity for parenthood</a:t>
            </a:r>
          </a:p>
          <a:p>
            <a:pPr>
              <a:lnSpc>
                <a:spcPct val="150000"/>
              </a:lnSpc>
            </a:pPr>
            <a:r>
              <a:rPr lang="en-AU" sz="2400" dirty="0" smtClean="0">
                <a:solidFill>
                  <a:schemeClr val="bg1"/>
                </a:solidFill>
                <a:effectLst>
                  <a:outerShdw blurRad="38100" dist="38100" dir="2700000" algn="tl">
                    <a:srgbClr val="000000">
                      <a:alpha val="43137"/>
                    </a:srgbClr>
                  </a:outerShdw>
                </a:effectLst>
                <a:latin typeface="Franklin Gothic Book" pitchFamily="34" charset="0"/>
              </a:rPr>
              <a:t>4.</a:t>
            </a:r>
            <a:r>
              <a:rPr lang="en-AU" sz="2400" dirty="0">
                <a:solidFill>
                  <a:schemeClr val="bg1"/>
                </a:solidFill>
                <a:effectLst>
                  <a:outerShdw blurRad="38100" dist="38100" dir="2700000" algn="tl">
                    <a:srgbClr val="000000">
                      <a:alpha val="43137"/>
                    </a:srgbClr>
                  </a:outerShdw>
                </a:effectLst>
                <a:latin typeface="Franklin Gothic Book" pitchFamily="34" charset="0"/>
              </a:rPr>
              <a:t>	Prevention of sexual abuse</a:t>
            </a:r>
          </a:p>
        </p:txBody>
      </p:sp>
    </p:spTree>
    <p:extLst>
      <p:ext uri="{BB962C8B-B14F-4D97-AF65-F5344CB8AC3E}">
        <p14:creationId xmlns:p14="http://schemas.microsoft.com/office/powerpoint/2010/main" val="1907421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7776864"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1. The Genetic/Eugenic Argument</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39552" y="1412776"/>
            <a:ext cx="8280920" cy="4755148"/>
          </a:xfrm>
          <a:prstGeom prst="rect">
            <a:avLst/>
          </a:prstGeom>
          <a:noFill/>
        </p:spPr>
        <p:txBody>
          <a:bodyPr wrap="square" rtlCol="0">
            <a:spAutoFit/>
          </a:bodyPr>
          <a:lstStyle/>
          <a:p>
            <a:pPr>
              <a:lnSpc>
                <a:spcPct val="150000"/>
              </a:lnSpc>
            </a:pPr>
            <a:r>
              <a:rPr lang="en-AU" sz="2400" i="1" dirty="0" smtClean="0">
                <a:solidFill>
                  <a:schemeClr val="bg1"/>
                </a:solidFill>
                <a:effectLst>
                  <a:outerShdw blurRad="38100" dist="38100" dir="2700000" algn="tl">
                    <a:srgbClr val="000000">
                      <a:alpha val="43137"/>
                    </a:srgbClr>
                  </a:outerShdw>
                </a:effectLst>
                <a:latin typeface="Franklin Gothic Book" pitchFamily="34" charset="0"/>
                <a:cs typeface="Arial" pitchFamily="34" charset="0"/>
              </a:rPr>
              <a:t>“The </a:t>
            </a:r>
            <a:r>
              <a:rPr lang="en-AU" sz="2400" i="1" dirty="0">
                <a:solidFill>
                  <a:schemeClr val="bg1"/>
                </a:solidFill>
                <a:effectLst>
                  <a:outerShdw blurRad="38100" dist="38100" dir="2700000" algn="tl">
                    <a:srgbClr val="000000">
                      <a:alpha val="43137"/>
                    </a:srgbClr>
                  </a:outerShdw>
                </a:effectLst>
                <a:latin typeface="Franklin Gothic Book" pitchFamily="34" charset="0"/>
                <a:cs typeface="Arial" pitchFamily="34" charset="0"/>
              </a:rPr>
              <a:t>result will be complete absence of menstruation and this will undoubtedly be of benefit to H who already appears to have substantial difficulties with cleanliness…….. As a by-product of an absence of her uterus H will never become pregnant. Given the genetic nature of her disorder and the 50% inheritance risk thereof, this would in my view be of great benefit to H</a:t>
            </a:r>
            <a:r>
              <a:rPr lang="en-AU" sz="2400" i="1" dirty="0" smtClean="0">
                <a:solidFill>
                  <a:schemeClr val="bg1"/>
                </a:solidFill>
                <a:effectLst>
                  <a:outerShdw blurRad="38100" dist="38100" dir="2700000" algn="tl">
                    <a:srgbClr val="000000">
                      <a:alpha val="43137"/>
                    </a:srgbClr>
                  </a:outerShdw>
                </a:effectLst>
                <a:latin typeface="Franklin Gothic Book" pitchFamily="34" charset="0"/>
                <a:cs typeface="Arial" pitchFamily="34" charset="0"/>
              </a:rPr>
              <a:t>.” </a:t>
            </a:r>
            <a:r>
              <a:rPr lang="en-AU" sz="1400" dirty="0" smtClean="0">
                <a:solidFill>
                  <a:schemeClr val="bg1"/>
                </a:solidFill>
                <a:cs typeface="Arial" pitchFamily="34" charset="0"/>
              </a:rPr>
              <a:t>[2]</a:t>
            </a:r>
          </a:p>
          <a:p>
            <a:pPr>
              <a:lnSpc>
                <a:spcPct val="150000"/>
              </a:lnSpc>
            </a:pPr>
            <a:endParaRPr lang="en-AU" sz="1400" dirty="0" smtClean="0">
              <a:solidFill>
                <a:schemeClr val="bg1"/>
              </a:solidFill>
              <a:cs typeface="Arial" pitchFamily="34" charset="0"/>
            </a:endParaRPr>
          </a:p>
          <a:p>
            <a:pPr algn="r">
              <a:lnSpc>
                <a:spcPct val="150000"/>
              </a:lnSpc>
            </a:pPr>
            <a:r>
              <a:rPr lang="en-AU" dirty="0" smtClean="0">
                <a:solidFill>
                  <a:schemeClr val="bg1"/>
                </a:solidFill>
                <a:effectLst>
                  <a:outerShdw blurRad="38100" dist="38100" dir="2700000" algn="tl">
                    <a:srgbClr val="000000">
                      <a:alpha val="43137"/>
                    </a:srgbClr>
                  </a:outerShdw>
                </a:effectLst>
                <a:cs typeface="Arial" pitchFamily="34" charset="0"/>
              </a:rPr>
              <a:t>Medical Specialist 2004</a:t>
            </a:r>
            <a:r>
              <a:rPr lang="en-AU" dirty="0" smtClean="0">
                <a:solidFill>
                  <a:schemeClr val="bg1"/>
                </a:solidFill>
                <a:cs typeface="Arial" pitchFamily="34" charset="0"/>
              </a:rPr>
              <a:t> </a:t>
            </a:r>
            <a:endParaRPr lang="en-AU" dirty="0">
              <a:solidFill>
                <a:schemeClr val="bg1"/>
              </a:solidFill>
              <a:cs typeface="Arial" pitchFamily="34" charset="0"/>
            </a:endParaRPr>
          </a:p>
        </p:txBody>
      </p:sp>
    </p:spTree>
    <p:extLst>
      <p:ext uri="{BB962C8B-B14F-4D97-AF65-F5344CB8AC3E}">
        <p14:creationId xmlns:p14="http://schemas.microsoft.com/office/powerpoint/2010/main" val="1745523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784976" cy="1323439"/>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2</a:t>
            </a: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For the good of the state, community or family</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03548" y="1916832"/>
            <a:ext cx="8136904" cy="4524315"/>
          </a:xfrm>
          <a:prstGeom prst="rect">
            <a:avLst/>
          </a:prstGeom>
          <a:noFill/>
        </p:spPr>
        <p:txBody>
          <a:bodyPr wrap="square" rtlCol="0">
            <a:spAutoFit/>
          </a:bodyPr>
          <a:lstStyle/>
          <a:p>
            <a:pPr>
              <a:lnSpc>
                <a:spcPct val="150000"/>
              </a:lnSpc>
            </a:pPr>
            <a:r>
              <a:rPr lang="en-AU" sz="2400" i="1" dirty="0">
                <a:solidFill>
                  <a:schemeClr val="bg1"/>
                </a:solidFill>
                <a:effectLst>
                  <a:outerShdw blurRad="38100" dist="38100" dir="2700000" algn="tl">
                    <a:srgbClr val="000000">
                      <a:alpha val="43137"/>
                    </a:srgbClr>
                  </a:outerShdw>
                </a:effectLst>
                <a:latin typeface="Franklin Gothic Book" pitchFamily="34" charset="0"/>
              </a:rPr>
              <a:t>“Undoubtedly and certainly of significant relevance is that there are hygiene issues which must fall to the responsibility of her mother because Angela cannot provide for herself….. the operation would certainly be a social improvement for Angela’s mother which in itself must improve the quality of Angela’s life</a:t>
            </a: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[3]</a:t>
            </a:r>
          </a:p>
          <a:p>
            <a:pPr>
              <a:lnSpc>
                <a:spcPct val="150000"/>
              </a:lnSpc>
            </a:pPr>
            <a:endParaRPr lang="en-AU" sz="2400" i="1" dirty="0">
              <a:solidFill>
                <a:schemeClr val="bg1"/>
              </a:solidFill>
              <a:latin typeface="Franklin Gothic Book" pitchFamily="34" charset="0"/>
            </a:endParaRPr>
          </a:p>
          <a:p>
            <a:pPr algn="r">
              <a:lnSpc>
                <a:spcPct val="150000"/>
              </a:lnSpc>
            </a:pPr>
            <a:r>
              <a:rPr lang="en-AU" dirty="0">
                <a:solidFill>
                  <a:schemeClr val="bg1"/>
                </a:solidFill>
                <a:effectLst>
                  <a:outerShdw blurRad="38100" dist="38100" dir="2700000" algn="tl">
                    <a:srgbClr val="000000">
                      <a:alpha val="43137"/>
                    </a:srgbClr>
                  </a:outerShdw>
                </a:effectLst>
              </a:rPr>
              <a:t>Obstetrician and </a:t>
            </a:r>
            <a:r>
              <a:rPr lang="en-AU" dirty="0" smtClean="0">
                <a:solidFill>
                  <a:schemeClr val="bg1"/>
                </a:solidFill>
                <a:effectLst>
                  <a:outerShdw blurRad="38100" dist="38100" dir="2700000" algn="tl">
                    <a:srgbClr val="000000">
                      <a:alpha val="43137"/>
                    </a:srgbClr>
                  </a:outerShdw>
                </a:effectLst>
              </a:rPr>
              <a:t>Gynaecologist 2010</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53740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404664"/>
            <a:ext cx="8784976" cy="707886"/>
          </a:xfrm>
          <a:prstGeom prst="rect">
            <a:avLst/>
          </a:prstGeom>
          <a:noFill/>
        </p:spPr>
        <p:txBody>
          <a:bodyPr wrap="square" rtlCol="0">
            <a:spAutoFit/>
          </a:bodyPr>
          <a:lstStyle/>
          <a:p>
            <a:pPr algn="ctr"/>
            <a:r>
              <a:rPr lang="en-AU" sz="4000" dirty="0" smtClean="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3</a:t>
            </a: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 Incapacity for parenthood</a:t>
            </a:r>
            <a:r>
              <a:rPr lang="en-AU" sz="4000" dirty="0">
                <a:solidFill>
                  <a:schemeClr val="bg1"/>
                </a:solidFill>
                <a:latin typeface="Segoe UI Symbol" pitchFamily="34" charset="0"/>
                <a:ea typeface="Segoe UI Symbol" pitchFamily="34" charset="0"/>
              </a:rPr>
              <a:t> </a:t>
            </a:r>
            <a:endParaRPr lang="en-AU" sz="4000" dirty="0">
              <a:solidFill>
                <a:schemeClr val="bg1"/>
              </a:solidFill>
              <a:latin typeface="Segoe UI Symbol" pitchFamily="34" charset="0"/>
              <a:ea typeface="Segoe UI Symbol" pitchFamily="34" charset="0"/>
            </a:endParaRPr>
          </a:p>
        </p:txBody>
      </p:sp>
      <p:sp>
        <p:nvSpPr>
          <p:cNvPr id="3" name="TextBox 2"/>
          <p:cNvSpPr txBox="1"/>
          <p:nvPr/>
        </p:nvSpPr>
        <p:spPr>
          <a:xfrm>
            <a:off x="503548" y="1628800"/>
            <a:ext cx="8388932" cy="4385816"/>
          </a:xfrm>
          <a:prstGeom prst="rect">
            <a:avLst/>
          </a:prstGeom>
          <a:noFill/>
        </p:spPr>
        <p:txBody>
          <a:bodyPr wrap="square" rtlCol="0">
            <a:spAutoFit/>
          </a:bodyPr>
          <a:lstStyle/>
          <a:p>
            <a:pPr>
              <a:lnSpc>
                <a:spcPct val="150000"/>
              </a:lnSpc>
            </a:pPr>
            <a:r>
              <a:rPr lang="en-AU" sz="2600" i="1" dirty="0">
                <a:solidFill>
                  <a:schemeClr val="bg1"/>
                </a:solidFill>
                <a:effectLst>
                  <a:outerShdw blurRad="38100" dist="38100" dir="2700000" algn="tl">
                    <a:srgbClr val="000000">
                      <a:alpha val="43137"/>
                    </a:srgbClr>
                  </a:outerShdw>
                </a:effectLst>
                <a:latin typeface="Franklin Gothic Book" pitchFamily="34" charset="0"/>
              </a:rPr>
              <a:t>“ </a:t>
            </a:r>
            <a:r>
              <a:rPr lang="en-AU" sz="2600" i="1" dirty="0" smtClean="0">
                <a:solidFill>
                  <a:schemeClr val="bg1"/>
                </a:solidFill>
                <a:effectLst>
                  <a:outerShdw blurRad="38100" dist="38100" dir="2700000" algn="tl">
                    <a:srgbClr val="000000">
                      <a:alpha val="43137"/>
                    </a:srgbClr>
                  </a:outerShdw>
                </a:effectLst>
                <a:latin typeface="Franklin Gothic Book" pitchFamily="34" charset="0"/>
              </a:rPr>
              <a:t>Those </a:t>
            </a:r>
            <a:r>
              <a:rPr lang="en-AU" sz="2600" i="1" dirty="0">
                <a:solidFill>
                  <a:schemeClr val="bg1"/>
                </a:solidFill>
                <a:effectLst>
                  <a:outerShdw blurRad="38100" dist="38100" dir="2700000" algn="tl">
                    <a:srgbClr val="000000">
                      <a:alpha val="43137"/>
                    </a:srgbClr>
                  </a:outerShdw>
                </a:effectLst>
                <a:latin typeface="Franklin Gothic Book" pitchFamily="34" charset="0"/>
              </a:rPr>
              <a:t>who are severely intellectually disabled remain so for the rest of their </a:t>
            </a:r>
            <a:r>
              <a:rPr lang="en-AU" sz="2600" i="1" dirty="0" smtClean="0">
                <a:solidFill>
                  <a:schemeClr val="bg1"/>
                </a:solidFill>
                <a:effectLst>
                  <a:outerShdw blurRad="38100" dist="38100" dir="2700000" algn="tl">
                    <a:srgbClr val="000000">
                      <a:alpha val="43137"/>
                    </a:srgbClr>
                  </a:outerShdw>
                </a:effectLst>
                <a:latin typeface="Franklin Gothic Book" pitchFamily="34" charset="0"/>
              </a:rPr>
              <a:t>lives.</a:t>
            </a: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[4]</a:t>
            </a:r>
          </a:p>
          <a:p>
            <a:pPr algn="r">
              <a:lnSpc>
                <a:spcPct val="150000"/>
              </a:lnSpc>
            </a:pPr>
            <a:r>
              <a:rPr lang="en-AU" dirty="0" smtClean="0">
                <a:solidFill>
                  <a:schemeClr val="bg1"/>
                </a:solidFill>
                <a:effectLst>
                  <a:outerShdw blurRad="38100" dist="38100" dir="2700000" algn="tl">
                    <a:srgbClr val="000000">
                      <a:alpha val="43137"/>
                    </a:srgbClr>
                  </a:outerShdw>
                </a:effectLst>
              </a:rPr>
              <a:t>Clinical Psychologist </a:t>
            </a:r>
          </a:p>
          <a:p>
            <a:pPr>
              <a:lnSpc>
                <a:spcPct val="150000"/>
              </a:lnSpc>
            </a:pPr>
            <a:endParaRPr lang="en-AU" sz="2400" i="1" dirty="0" smtClean="0">
              <a:solidFill>
                <a:schemeClr val="bg1"/>
              </a:solidFill>
              <a:latin typeface="Franklin Gothic Book" pitchFamily="34" charset="0"/>
            </a:endParaRPr>
          </a:p>
          <a:p>
            <a:pPr>
              <a:lnSpc>
                <a:spcPct val="150000"/>
              </a:lnSpc>
            </a:pPr>
            <a:r>
              <a:rPr lang="en-AU" sz="26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600" i="1" dirty="0">
                <a:solidFill>
                  <a:schemeClr val="bg1"/>
                </a:solidFill>
                <a:effectLst>
                  <a:outerShdw blurRad="38100" dist="38100" dir="2700000" algn="tl">
                    <a:srgbClr val="000000">
                      <a:alpha val="43137"/>
                    </a:srgbClr>
                  </a:outerShdw>
                </a:effectLst>
                <a:latin typeface="Franklin Gothic Book" pitchFamily="34" charset="0"/>
              </a:rPr>
              <a:t>There is no prospect that will ever show any improvement in her already severely retarded mental state</a:t>
            </a:r>
            <a:r>
              <a:rPr lang="en-AU" sz="2600" i="1" dirty="0" smtClean="0">
                <a:solidFill>
                  <a:schemeClr val="bg1"/>
                </a:solidFill>
                <a:effectLst>
                  <a:outerShdw blurRad="38100" dist="38100" dir="2700000" algn="tl">
                    <a:srgbClr val="000000">
                      <a:alpha val="43137"/>
                    </a:srgbClr>
                  </a:outerShdw>
                </a:effectLst>
                <a:latin typeface="Franklin Gothic Book" pitchFamily="34" charset="0"/>
              </a:rPr>
              <a:t>.”</a:t>
            </a:r>
            <a:r>
              <a:rPr lang="en-AU" sz="24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effectLst>
                  <a:outerShdw blurRad="38100" dist="38100" dir="2700000" algn="tl">
                    <a:srgbClr val="000000">
                      <a:alpha val="43137"/>
                    </a:srgbClr>
                  </a:outerShdw>
                </a:effectLst>
                <a:latin typeface="Franklin Gothic Book" pitchFamily="34" charset="0"/>
              </a:rPr>
              <a:t>[5]</a:t>
            </a:r>
            <a:endParaRPr lang="en-AU" sz="1200" i="1" dirty="0" smtClean="0">
              <a:solidFill>
                <a:schemeClr val="bg1"/>
              </a:solidFill>
              <a:effectLst>
                <a:outerShdw blurRad="38100" dist="38100" dir="2700000" algn="tl">
                  <a:srgbClr val="000000">
                    <a:alpha val="43137"/>
                  </a:srgbClr>
                </a:outerShdw>
              </a:effectLst>
              <a:latin typeface="Franklin Gothic Book" pitchFamily="34" charset="0"/>
            </a:endParaRPr>
          </a:p>
          <a:p>
            <a:pPr algn="r">
              <a:lnSpc>
                <a:spcPct val="150000"/>
              </a:lnSpc>
            </a:pPr>
            <a:endParaRPr lang="en-AU" dirty="0" smtClean="0">
              <a:solidFill>
                <a:schemeClr val="bg1"/>
              </a:solidFill>
            </a:endParaRPr>
          </a:p>
          <a:p>
            <a:pPr algn="r">
              <a:lnSpc>
                <a:spcPct val="150000"/>
              </a:lnSpc>
            </a:pPr>
            <a:r>
              <a:rPr lang="en-AU" dirty="0" smtClean="0">
                <a:solidFill>
                  <a:schemeClr val="bg1"/>
                </a:solidFill>
                <a:effectLst>
                  <a:outerShdw blurRad="38100" dist="38100" dir="2700000" algn="tl">
                    <a:srgbClr val="000000">
                      <a:alpha val="43137"/>
                    </a:srgbClr>
                  </a:outerShdw>
                </a:effectLst>
              </a:rPr>
              <a:t>Specialist Paediatric Surgeon</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82036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5487" y="404664"/>
            <a:ext cx="8784976" cy="707886"/>
          </a:xfrm>
          <a:prstGeom prst="rect">
            <a:avLst/>
          </a:prstGeom>
          <a:noFill/>
        </p:spPr>
        <p:txBody>
          <a:bodyPr wrap="square" rtlCol="0">
            <a:spAutoFit/>
          </a:bodyPr>
          <a:lstStyle/>
          <a:p>
            <a:pPr algn="ctr"/>
            <a:r>
              <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rPr>
              <a:t>4. Prevention of sexual abuse </a:t>
            </a:r>
            <a:endParaRPr lang="en-AU" sz="4000" dirty="0">
              <a:solidFill>
                <a:schemeClr val="bg1"/>
              </a:solidFill>
              <a:effectLst>
                <a:outerShdw blurRad="38100" dist="38100" dir="2700000" algn="tl">
                  <a:srgbClr val="000000">
                    <a:alpha val="43137"/>
                  </a:srgbClr>
                </a:outerShdw>
              </a:effectLst>
              <a:latin typeface="Segoe UI Symbol" pitchFamily="34" charset="0"/>
              <a:ea typeface="Segoe UI Symbol" pitchFamily="34" charset="0"/>
            </a:endParaRPr>
          </a:p>
        </p:txBody>
      </p:sp>
      <p:sp>
        <p:nvSpPr>
          <p:cNvPr id="3" name="TextBox 2"/>
          <p:cNvSpPr txBox="1"/>
          <p:nvPr/>
        </p:nvSpPr>
        <p:spPr>
          <a:xfrm>
            <a:off x="503548" y="1628800"/>
            <a:ext cx="8136904" cy="4154984"/>
          </a:xfrm>
          <a:prstGeom prst="rect">
            <a:avLst/>
          </a:prstGeom>
          <a:noFill/>
        </p:spPr>
        <p:txBody>
          <a:bodyPr wrap="square" rtlCol="0">
            <a:spAutoFit/>
          </a:bodyPr>
          <a:lstStyle/>
          <a:p>
            <a:pPr>
              <a:lnSpc>
                <a:spcPct val="150000"/>
              </a:lnSpc>
            </a:pP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“It </a:t>
            </a:r>
            <a:r>
              <a:rPr lang="en-AU" sz="2800" i="1" dirty="0">
                <a:solidFill>
                  <a:schemeClr val="bg1"/>
                </a:solidFill>
                <a:effectLst>
                  <a:outerShdw blurRad="38100" dist="38100" dir="2700000" algn="tl">
                    <a:srgbClr val="000000">
                      <a:alpha val="43137"/>
                    </a:srgbClr>
                  </a:outerShdw>
                </a:effectLst>
                <a:latin typeface="Franklin Gothic Book" pitchFamily="34" charset="0"/>
              </a:rPr>
              <a:t>is highly unlikely that Katie will ever have the capacity to understand and voluntarily enter into a sexual relationship..... It is however well documented that disabled children are particularly vulnerable to sexual abuse and Katie is quite an attractive girl</a:t>
            </a:r>
            <a:r>
              <a:rPr lang="en-AU" sz="2800" i="1" dirty="0" smtClean="0">
                <a:solidFill>
                  <a:schemeClr val="bg1"/>
                </a:solidFill>
                <a:effectLst>
                  <a:outerShdw blurRad="38100" dist="38100" dir="2700000" algn="tl">
                    <a:srgbClr val="000000">
                      <a:alpha val="43137"/>
                    </a:srgbClr>
                  </a:outerShdw>
                </a:effectLst>
                <a:latin typeface="Franklin Gothic Book" pitchFamily="34" charset="0"/>
              </a:rPr>
              <a:t>.” </a:t>
            </a:r>
            <a:r>
              <a:rPr lang="en-AU" sz="1200" dirty="0" smtClean="0">
                <a:solidFill>
                  <a:schemeClr val="bg1"/>
                </a:solidFill>
                <a:latin typeface="Franklin Gothic Book" pitchFamily="34" charset="0"/>
              </a:rPr>
              <a:t>[6]</a:t>
            </a:r>
          </a:p>
          <a:p>
            <a:pPr algn="r">
              <a:lnSpc>
                <a:spcPct val="150000"/>
              </a:lnSpc>
            </a:pPr>
            <a:endParaRPr lang="en-AU" dirty="0" smtClean="0">
              <a:solidFill>
                <a:schemeClr val="bg1"/>
              </a:solidFill>
            </a:endParaRPr>
          </a:p>
          <a:p>
            <a:pPr algn="r">
              <a:lnSpc>
                <a:spcPct val="150000"/>
              </a:lnSpc>
            </a:pPr>
            <a:r>
              <a:rPr lang="en-AU" dirty="0" smtClean="0">
                <a:solidFill>
                  <a:schemeClr val="bg1"/>
                </a:solidFill>
                <a:effectLst>
                  <a:outerShdw blurRad="38100" dist="38100" dir="2700000" algn="tl">
                    <a:srgbClr val="000000">
                      <a:alpha val="43137"/>
                    </a:srgbClr>
                  </a:outerShdw>
                </a:effectLst>
              </a:rPr>
              <a:t>Early </a:t>
            </a:r>
            <a:r>
              <a:rPr lang="en-AU" dirty="0">
                <a:solidFill>
                  <a:schemeClr val="bg1"/>
                </a:solidFill>
                <a:effectLst>
                  <a:outerShdw blurRad="38100" dist="38100" dir="2700000" algn="tl">
                    <a:srgbClr val="000000">
                      <a:alpha val="43137"/>
                    </a:srgbClr>
                  </a:outerShdw>
                </a:effectLst>
              </a:rPr>
              <a:t>Childhood </a:t>
            </a:r>
            <a:r>
              <a:rPr lang="en-AU" dirty="0" smtClean="0">
                <a:solidFill>
                  <a:schemeClr val="bg1"/>
                </a:solidFill>
                <a:effectLst>
                  <a:outerShdw blurRad="38100" dist="38100" dir="2700000" algn="tl">
                    <a:srgbClr val="000000">
                      <a:alpha val="43137"/>
                    </a:srgbClr>
                  </a:outerShdw>
                </a:effectLst>
              </a:rPr>
              <a:t>Psychologist</a:t>
            </a:r>
            <a:endParaRPr lang="en-AU"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31566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3329</TotalTime>
  <Words>2438</Words>
  <Application>Microsoft Office PowerPoint</Application>
  <PresentationFormat>On-screen Show (4:3)</PresentationFormat>
  <Paragraphs>164</Paragraphs>
  <Slides>31</Slides>
  <Notes>8</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‘Moving Forward &amp; Gaining Ground: The Sterilisation of Women and Girls with Disabilities in Australia’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Violence Against  Women and Girls with Disabilities</dc:title>
  <dc:creator>Carolyn</dc:creator>
  <cp:lastModifiedBy>Carolyn</cp:lastModifiedBy>
  <cp:revision>67</cp:revision>
  <dcterms:created xsi:type="dcterms:W3CDTF">2012-06-30T05:46:42Z</dcterms:created>
  <dcterms:modified xsi:type="dcterms:W3CDTF">2012-07-30T04:43:17Z</dcterms:modified>
</cp:coreProperties>
</file>