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4" r:id="rId2"/>
    <p:sldId id="257" r:id="rId3"/>
    <p:sldId id="270" r:id="rId4"/>
    <p:sldId id="276" r:id="rId5"/>
    <p:sldId id="277" r:id="rId6"/>
    <p:sldId id="278" r:id="rId7"/>
    <p:sldId id="285" r:id="rId8"/>
    <p:sldId id="280" r:id="rId9"/>
    <p:sldId id="281" r:id="rId10"/>
    <p:sldId id="282" r:id="rId11"/>
    <p:sldId id="286" r:id="rId12"/>
    <p:sldId id="287" r:id="rId13"/>
    <p:sldId id="288" r:id="rId14"/>
    <p:sldId id="284" r:id="rId15"/>
    <p:sldId id="275" r:id="rId16"/>
    <p:sldId id="283" r:id="rId17"/>
    <p:sldId id="26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405" autoAdjust="0"/>
  </p:normalViewPr>
  <p:slideViewPr>
    <p:cSldViewPr snapToGrid="0" snapToObjects="1">
      <p:cViewPr>
        <p:scale>
          <a:sx n="165" d="100"/>
          <a:sy n="165" d="100"/>
        </p:scale>
        <p:origin x="664" y="-14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D6632B-7C3F-544A-B3A5-3F83CD2D22A1}" type="datetimeFigureOut">
              <a:rPr lang="en-US" smtClean="0"/>
              <a:t>11/10/16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1D77CA-0EDA-3D44-A034-A43B5F5E7A1D}" type="slidenum">
              <a:rPr lang="en-US" smtClean="0"/>
              <a:t>‹#›</a:t>
            </a:fld>
            <a:endParaRPr lang="en-US"/>
          </a:p>
        </p:txBody>
      </p:sp>
    </p:spTree>
    <p:extLst>
      <p:ext uri="{BB962C8B-B14F-4D97-AF65-F5344CB8AC3E}">
        <p14:creationId xmlns:p14="http://schemas.microsoft.com/office/powerpoint/2010/main" val="16499393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seven treaties are: Convention on the Elimination of All Forms of Racial Discrimination on 21 December 1965 ([1975] ATS 40); International Covenant on Economic, Social and Cultural Rights on 16 December 1966 ([1976] ATS 5); International Covenant on Civil and Political Rights (ICCPR) on 16 December 1966 ([1980] ATS 23); Convention on the Elimination of All Forms of Discrimination against Women on 18 December 1979 ([1983] ATS 9); Convention against Torture and Other Cruel, Inhuman or Degrading Treatment or Punishment (CAT) on 10 December 1984 ([1989] ATS 21); Convention on the Rights of the Child on 20 November 1989 ([1991] ATS 4); Convention on the Rights of Persons with Disabilities [2008, ATS 12].</a:t>
            </a:r>
          </a:p>
        </p:txBody>
      </p:sp>
      <p:sp>
        <p:nvSpPr>
          <p:cNvPr id="4" name="Slide Number Placeholder 3"/>
          <p:cNvSpPr>
            <a:spLocks noGrp="1"/>
          </p:cNvSpPr>
          <p:nvPr>
            <p:ph type="sldNum" sz="quarter" idx="10"/>
          </p:nvPr>
        </p:nvSpPr>
        <p:spPr/>
        <p:txBody>
          <a:bodyPr/>
          <a:lstStyle/>
          <a:p>
            <a:fld id="{8D1D77CA-0EDA-3D44-A034-A43B5F5E7A1D}" type="slidenum">
              <a:rPr lang="en-US" smtClean="0"/>
              <a:t>4</a:t>
            </a:fld>
            <a:endParaRPr lang="en-US"/>
          </a:p>
        </p:txBody>
      </p:sp>
    </p:spTree>
    <p:extLst>
      <p:ext uri="{BB962C8B-B14F-4D97-AF65-F5344CB8AC3E}">
        <p14:creationId xmlns:p14="http://schemas.microsoft.com/office/powerpoint/2010/main" val="4041386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28327230-8DDD-1B46-87A8-C4E0B4D91B9D}"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354959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8327230-8DDD-1B46-87A8-C4E0B4D91B9D}"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185732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8327230-8DDD-1B46-87A8-C4E0B4D91B9D}"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79108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8327230-8DDD-1B46-87A8-C4E0B4D91B9D}"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252517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28327230-8DDD-1B46-87A8-C4E0B4D91B9D}"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222588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28327230-8DDD-1B46-87A8-C4E0B4D91B9D}"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202421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28327230-8DDD-1B46-87A8-C4E0B4D91B9D}" type="datetimeFigureOut">
              <a:rPr lang="en-US" smtClean="0"/>
              <a:t>11/10/16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247982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28327230-8DDD-1B46-87A8-C4E0B4D91B9D}" type="datetimeFigureOut">
              <a:rPr lang="en-US" smtClean="0"/>
              <a:t>11/10/16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310785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27230-8DDD-1B46-87A8-C4E0B4D91B9D}" type="datetimeFigureOut">
              <a:rPr lang="en-US" smtClean="0"/>
              <a:t>11/10/16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903016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8327230-8DDD-1B46-87A8-C4E0B4D91B9D}"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367784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8327230-8DDD-1B46-87A8-C4E0B4D91B9D}"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EEF54-BD71-B049-B89F-2F027F5AD80A}" type="slidenum">
              <a:rPr lang="en-US" smtClean="0"/>
              <a:t>‹#›</a:t>
            </a:fld>
            <a:endParaRPr lang="en-US"/>
          </a:p>
        </p:txBody>
      </p:sp>
    </p:spTree>
    <p:extLst>
      <p:ext uri="{BB962C8B-B14F-4D97-AF65-F5344CB8AC3E}">
        <p14:creationId xmlns:p14="http://schemas.microsoft.com/office/powerpoint/2010/main" val="36606411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27230-8DDD-1B46-87A8-C4E0B4D91B9D}" type="datetimeFigureOut">
              <a:rPr lang="en-US" smtClean="0"/>
              <a:t>11/10/16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EEF54-BD71-B049-B89F-2F027F5AD80A}" type="slidenum">
              <a:rPr lang="en-US" smtClean="0"/>
              <a:t>‹#›</a:t>
            </a:fld>
            <a:endParaRPr lang="en-US"/>
          </a:p>
        </p:txBody>
      </p:sp>
    </p:spTree>
    <p:extLst>
      <p:ext uri="{BB962C8B-B14F-4D97-AF65-F5344CB8AC3E}">
        <p14:creationId xmlns:p14="http://schemas.microsoft.com/office/powerpoint/2010/main" val="852447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NaEYW-spW2g" TargetMode="External"/><Relationship Id="rId4" Type="http://schemas.openxmlformats.org/officeDocument/2006/relationships/hyperlink" Target="https://youtu.be/Tmp5_3Ho6iA" TargetMode="External"/><Relationship Id="rId5" Type="http://schemas.openxmlformats.org/officeDocument/2006/relationships/hyperlink" Target="https://youtu.be/6s8bDQptAlw" TargetMode="External"/><Relationship Id="rId6" Type="http://schemas.openxmlformats.org/officeDocument/2006/relationships/hyperlink" Target="https://youtu.be/jGAyWWDDnII" TargetMode="External"/><Relationship Id="rId1" Type="http://schemas.openxmlformats.org/officeDocument/2006/relationships/slideLayout" Target="../slideLayouts/slideLayout7.xml"/><Relationship Id="rId2" Type="http://schemas.openxmlformats.org/officeDocument/2006/relationships/hyperlink" Target="https://youtu.be/f0zH1cnDos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da.org.au/" TargetMode="External"/><Relationship Id="rId4" Type="http://schemas.openxmlformats.org/officeDocument/2006/relationships/hyperlink" Target="http://fpdn.org.au/" TargetMode="External"/><Relationship Id="rId5" Type="http://schemas.openxmlformats.org/officeDocument/2006/relationships/hyperlink" Target="http://www.neda.org.au/" TargetMode="External"/><Relationship Id="rId6" Type="http://schemas.openxmlformats.org/officeDocument/2006/relationships/hyperlink" Target="http://www.pwd.org.au/" TargetMode="External"/><Relationship Id="rId7" Type="http://schemas.openxmlformats.org/officeDocument/2006/relationships/hyperlink" Target="http://dpoa.org.au/" TargetMode="External"/><Relationship Id="rId1" Type="http://schemas.openxmlformats.org/officeDocument/2006/relationships/slideLayout" Target="../slideLayouts/slideLayout7.xml"/><Relationship Id="rId2"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g"/><Relationship Id="rId7"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hyperlink" Target="http://www.aph.gov.au/Parliamentary_Business/Committees/Senate/Community_Affairs/Violence_abuse_neglect/Repor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hyperlink" Target="http://plan4womenssafety.dss.gov.a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carolyn@wwda.org.au" TargetMode="External"/><Relationship Id="rId4" Type="http://schemas.openxmlformats.org/officeDocument/2006/relationships/hyperlink" Target="http://www.wwda.org.au" TargetMode="External"/><Relationship Id="rId5" Type="http://schemas.openxmlformats.org/officeDocument/2006/relationships/hyperlink" Target="http://www.facebook.com/WWDA.Australia" TargetMode="External"/><Relationship Id="rId6" Type="http://schemas.openxmlformats.org/officeDocument/2006/relationships/hyperlink" Target="https://twitter.com/WWDA_AU" TargetMode="External"/><Relationship Id="rId7" Type="http://schemas.openxmlformats.org/officeDocument/2006/relationships/image" Target="../media/image41.jpeg"/><Relationship Id="rId8" Type="http://schemas.openxmlformats.org/officeDocument/2006/relationships/hyperlink" Target="mailto:director@dpoa.org.au" TargetMode="External"/><Relationship Id="rId9" Type="http://schemas.openxmlformats.org/officeDocument/2006/relationships/hyperlink" Target="http://dpoa.org.au" TargetMode="External"/><Relationship Id="rId10" Type="http://schemas.openxmlformats.org/officeDocument/2006/relationships/hyperlink" Target="https://twitter.com/DPOAustralia" TargetMode="External"/><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g"/><Relationship Id="rId5" Type="http://schemas.openxmlformats.org/officeDocument/2006/relationships/hyperlink" Target="http://wwda.org.au/wwda-youth-network-launch-a-resounding-success/" TargetMode="External"/><Relationship Id="rId1" Type="http://schemas.openxmlformats.org/officeDocument/2006/relationships/slideLayout" Target="../slideLayouts/slideLayout7.xml"/><Relationship Id="rId2" Type="http://schemas.openxmlformats.org/officeDocument/2006/relationships/hyperlink" Target="http://www.youth.wwda.org.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810606" y="1216121"/>
            <a:ext cx="4333394" cy="2308324"/>
          </a:xfrm>
          <a:prstGeom prst="rect">
            <a:avLst/>
          </a:prstGeom>
          <a:noFill/>
        </p:spPr>
        <p:txBody>
          <a:bodyPr wrap="square" rtlCol="0">
            <a:spAutoFit/>
          </a:bodyPr>
          <a:lstStyle/>
          <a:p>
            <a:pPr algn="ctr"/>
            <a:r>
              <a:rPr lang="en-US" sz="3600" dirty="0" smtClean="0">
                <a:solidFill>
                  <a:schemeClr val="bg1"/>
                </a:solidFill>
                <a:latin typeface="Helvetica Neue Light"/>
                <a:cs typeface="Helvetica Neue Light"/>
              </a:rPr>
              <a:t>‘Strengthening voice and visibility of women and girls with disability’</a:t>
            </a:r>
            <a:endParaRPr lang="en-US" sz="3600" dirty="0">
              <a:solidFill>
                <a:schemeClr val="bg1"/>
              </a:solidFill>
              <a:latin typeface="Helvetica Neue Light"/>
              <a:cs typeface="Helvetica Neue Light"/>
            </a:endParaRPr>
          </a:p>
        </p:txBody>
      </p:sp>
      <p:pic>
        <p:nvPicPr>
          <p:cNvPr id="7" name="Picture 6" descr="gayle1 cover.jpg" title="Photo of Aboriginal elder Aunty Gayle speaking into a microphon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4810606" cy="6858599"/>
          </a:xfrm>
          <a:prstGeom prst="rect">
            <a:avLst/>
          </a:prstGeom>
        </p:spPr>
      </p:pic>
      <p:pic>
        <p:nvPicPr>
          <p:cNvPr id="8" name="Picture 7" descr="Untitled_Logo2.jpg" title="Logo of Women With DIsabilities Australia. A stylised may of Australia with clip art icons inside the map."/>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65818" y="5495637"/>
            <a:ext cx="2809874" cy="1362364"/>
          </a:xfrm>
          <a:prstGeom prst="rect">
            <a:avLst/>
          </a:prstGeom>
        </p:spPr>
      </p:pic>
      <p:sp>
        <p:nvSpPr>
          <p:cNvPr id="10" name="TextBox 9"/>
          <p:cNvSpPr txBox="1"/>
          <p:nvPr/>
        </p:nvSpPr>
        <p:spPr>
          <a:xfrm>
            <a:off x="4810606" y="4633560"/>
            <a:ext cx="4333394" cy="584776"/>
          </a:xfrm>
          <a:prstGeom prst="rect">
            <a:avLst/>
          </a:prstGeom>
          <a:noFill/>
        </p:spPr>
        <p:txBody>
          <a:bodyPr wrap="square" rtlCol="0">
            <a:spAutoFit/>
          </a:bodyPr>
          <a:lstStyle/>
          <a:p>
            <a:pPr algn="ctr"/>
            <a:r>
              <a:rPr lang="en-US" sz="1600" dirty="0" smtClean="0">
                <a:solidFill>
                  <a:srgbClr val="FFFFFF"/>
                </a:solidFill>
                <a:latin typeface="Helvetica Neue Light"/>
                <a:cs typeface="Helvetica Neue Light"/>
              </a:rPr>
              <a:t>By Carolyn Frohmader</a:t>
            </a:r>
          </a:p>
          <a:p>
            <a:pPr algn="ctr"/>
            <a:r>
              <a:rPr lang="en-AU" sz="1600" dirty="0" smtClean="0">
                <a:solidFill>
                  <a:srgbClr val="FFFFFF"/>
                </a:solidFill>
                <a:latin typeface="Helvetica Neue Light"/>
                <a:cs typeface="Helvetica Neue Light"/>
              </a:rPr>
              <a:t>© </a:t>
            </a:r>
            <a:r>
              <a:rPr lang="en-AU" sz="1600" dirty="0">
                <a:solidFill>
                  <a:srgbClr val="FFFFFF"/>
                </a:solidFill>
                <a:latin typeface="Helvetica Neue Light"/>
                <a:cs typeface="Helvetica Neue Light"/>
              </a:rPr>
              <a:t>Copyright </a:t>
            </a:r>
            <a:r>
              <a:rPr lang="en-AU" sz="1600" dirty="0" smtClean="0">
                <a:solidFill>
                  <a:srgbClr val="FFFFFF"/>
                </a:solidFill>
                <a:latin typeface="Helvetica Neue Light"/>
                <a:cs typeface="Helvetica Neue Light"/>
              </a:rPr>
              <a:t>WWDA 2016</a:t>
            </a:r>
            <a:endParaRPr lang="en-US" dirty="0">
              <a:solidFill>
                <a:srgbClr val="FFFFFF"/>
              </a:solidFill>
              <a:latin typeface="Helvetica Neue Light"/>
              <a:cs typeface="Helvetica Neue Light"/>
            </a:endParaRPr>
          </a:p>
        </p:txBody>
      </p:sp>
    </p:spTree>
    <p:extLst>
      <p:ext uri="{BB962C8B-B14F-4D97-AF65-F5344CB8AC3E}">
        <p14:creationId xmlns:p14="http://schemas.microsoft.com/office/powerpoint/2010/main" val="207800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606" y="127107"/>
            <a:ext cx="8766849" cy="400110"/>
          </a:xfrm>
          <a:prstGeom prst="rect">
            <a:avLst/>
          </a:prstGeom>
        </p:spPr>
        <p:txBody>
          <a:bodyPr wrap="square">
            <a:spAutoFit/>
          </a:bodyPr>
          <a:lstStyle/>
          <a:p>
            <a:r>
              <a:rPr lang="en-US" sz="2000" b="1" dirty="0">
                <a:latin typeface="Arial"/>
                <a:cs typeface="Arial"/>
              </a:rPr>
              <a:t>2. Establishing engagement </a:t>
            </a:r>
            <a:r>
              <a:rPr lang="en-US" sz="2000" b="1" dirty="0" smtClean="0">
                <a:latin typeface="Arial"/>
                <a:cs typeface="Arial"/>
              </a:rPr>
              <a:t>opportunities &amp; building capacity…</a:t>
            </a:r>
            <a:r>
              <a:rPr lang="en-US" sz="2000" b="1" dirty="0">
                <a:latin typeface="Arial"/>
                <a:cs typeface="Arial"/>
              </a:rPr>
              <a:t>.cont’d</a:t>
            </a:r>
          </a:p>
        </p:txBody>
      </p:sp>
      <p:sp>
        <p:nvSpPr>
          <p:cNvPr id="3" name="Rectangle 2"/>
          <p:cNvSpPr/>
          <p:nvPr/>
        </p:nvSpPr>
        <p:spPr>
          <a:xfrm>
            <a:off x="238606" y="601774"/>
            <a:ext cx="8766849" cy="3046988"/>
          </a:xfrm>
          <a:prstGeom prst="rect">
            <a:avLst/>
          </a:prstGeom>
        </p:spPr>
        <p:txBody>
          <a:bodyPr wrap="square">
            <a:spAutoFit/>
          </a:bodyPr>
          <a:lstStyle/>
          <a:p>
            <a:pPr marL="285750" indent="-285750">
              <a:buFont typeface="Arial"/>
              <a:buChar char="•"/>
            </a:pPr>
            <a:r>
              <a:rPr lang="en-AU" sz="1600" dirty="0" smtClean="0">
                <a:latin typeface="Arial"/>
                <a:cs typeface="Arial"/>
              </a:rPr>
              <a:t>Conducted the </a:t>
            </a:r>
            <a:r>
              <a:rPr lang="en-AU" sz="1600" b="1" dirty="0" smtClean="0">
                <a:solidFill>
                  <a:srgbClr val="008000"/>
                </a:solidFill>
                <a:latin typeface="Arial"/>
                <a:cs typeface="Arial"/>
              </a:rPr>
              <a:t>National Forum of Women &amp; Girls with Disability</a:t>
            </a:r>
            <a:r>
              <a:rPr lang="en-AU" sz="1600" dirty="0" smtClean="0">
                <a:latin typeface="Arial"/>
                <a:cs typeface="Arial"/>
              </a:rPr>
              <a:t> </a:t>
            </a:r>
            <a:r>
              <a:rPr lang="en-AU" sz="1600" dirty="0">
                <a:latin typeface="Arial"/>
                <a:cs typeface="Arial"/>
              </a:rPr>
              <a:t>in </a:t>
            </a:r>
            <a:r>
              <a:rPr lang="en-AU" sz="1600" dirty="0" smtClean="0">
                <a:latin typeface="Arial"/>
                <a:cs typeface="Arial"/>
              </a:rPr>
              <a:t>2016. Attended by 60 women and girls with disability from around Australia. Also attended by Minister for Women and representatives from key Government agencies, enabling women with disability to actively engage with </a:t>
            </a:r>
            <a:r>
              <a:rPr lang="en-AU" sz="1600" dirty="0" err="1" smtClean="0">
                <a:latin typeface="Arial"/>
                <a:cs typeface="Arial"/>
              </a:rPr>
              <a:t>Govt</a:t>
            </a:r>
            <a:r>
              <a:rPr lang="en-AU" sz="1600" dirty="0" smtClean="0">
                <a:latin typeface="Arial"/>
                <a:cs typeface="Arial"/>
              </a:rPr>
              <a:t> on key issues.</a:t>
            </a:r>
          </a:p>
          <a:p>
            <a:pPr marL="285750" indent="-285750">
              <a:buFont typeface="Arial"/>
              <a:buChar char="•"/>
            </a:pPr>
            <a:endParaRPr lang="en-AU" sz="1600" dirty="0" smtClean="0">
              <a:latin typeface="Arial"/>
              <a:cs typeface="Arial"/>
            </a:endParaRPr>
          </a:p>
          <a:p>
            <a:pPr marL="285750" indent="-285750">
              <a:buFont typeface="Arial"/>
              <a:buChar char="•"/>
            </a:pPr>
            <a:r>
              <a:rPr lang="en-AU" sz="1600" dirty="0" smtClean="0">
                <a:latin typeface="Arial"/>
                <a:cs typeface="Arial"/>
              </a:rPr>
              <a:t>National Forum </a:t>
            </a:r>
            <a:r>
              <a:rPr lang="en-AU" sz="1600" b="1" dirty="0" smtClean="0">
                <a:solidFill>
                  <a:srgbClr val="008000"/>
                </a:solidFill>
                <a:latin typeface="Arial"/>
                <a:cs typeface="Arial"/>
              </a:rPr>
              <a:t>prioritised key </a:t>
            </a:r>
            <a:r>
              <a:rPr lang="en-AU" sz="1600" b="1" dirty="0">
                <a:solidFill>
                  <a:srgbClr val="008000"/>
                </a:solidFill>
                <a:latin typeface="Arial"/>
                <a:cs typeface="Arial"/>
              </a:rPr>
              <a:t>issues</a:t>
            </a:r>
            <a:r>
              <a:rPr lang="en-AU" sz="1600" dirty="0">
                <a:latin typeface="Arial"/>
                <a:cs typeface="Arial"/>
              </a:rPr>
              <a:t> affecting women and girls with disability in Australia </a:t>
            </a:r>
            <a:r>
              <a:rPr lang="en-AU" sz="1600" dirty="0" smtClean="0">
                <a:latin typeface="Arial"/>
                <a:cs typeface="Arial"/>
              </a:rPr>
              <a:t>which require urgent action from duty bearers: </a:t>
            </a:r>
          </a:p>
          <a:p>
            <a:pPr marL="742950" lvl="1" indent="-285750">
              <a:buFont typeface="Arial"/>
              <a:buChar char="•"/>
            </a:pPr>
            <a:r>
              <a:rPr lang="en-AU" sz="1600" dirty="0" smtClean="0">
                <a:latin typeface="Arial"/>
                <a:cs typeface="Arial"/>
              </a:rPr>
              <a:t>All forms of violence </a:t>
            </a:r>
            <a:r>
              <a:rPr lang="en-AU" sz="1600" dirty="0">
                <a:latin typeface="Arial"/>
                <a:cs typeface="Arial"/>
              </a:rPr>
              <a:t>against women and girls with disability</a:t>
            </a:r>
          </a:p>
          <a:p>
            <a:pPr marL="742950" lvl="1" indent="-285750">
              <a:buFont typeface="Arial"/>
              <a:buChar char="•"/>
            </a:pPr>
            <a:r>
              <a:rPr lang="en-AU" sz="1600" dirty="0" smtClean="0">
                <a:latin typeface="Arial"/>
                <a:cs typeface="Arial"/>
              </a:rPr>
              <a:t>Economic </a:t>
            </a:r>
            <a:r>
              <a:rPr lang="en-AU" sz="1600" dirty="0">
                <a:latin typeface="Arial"/>
                <a:cs typeface="Arial"/>
              </a:rPr>
              <a:t>empowerment</a:t>
            </a:r>
          </a:p>
          <a:p>
            <a:pPr marL="742950" lvl="1" indent="-285750">
              <a:buFont typeface="Arial"/>
              <a:buChar char="•"/>
            </a:pPr>
            <a:r>
              <a:rPr lang="en-AU" sz="1600" dirty="0" smtClean="0">
                <a:latin typeface="Arial"/>
                <a:cs typeface="Arial"/>
              </a:rPr>
              <a:t>Sexual </a:t>
            </a:r>
            <a:r>
              <a:rPr lang="en-AU" sz="1600" dirty="0">
                <a:latin typeface="Arial"/>
                <a:cs typeface="Arial"/>
              </a:rPr>
              <a:t>and reproductive rights </a:t>
            </a:r>
          </a:p>
          <a:p>
            <a:pPr marL="742950" lvl="1" indent="-285750">
              <a:buFont typeface="Arial"/>
              <a:buChar char="•"/>
            </a:pPr>
            <a:r>
              <a:rPr lang="en-AU" sz="1600" dirty="0" smtClean="0">
                <a:latin typeface="Arial"/>
                <a:cs typeface="Arial"/>
              </a:rPr>
              <a:t>Participation and Representation</a:t>
            </a:r>
          </a:p>
          <a:p>
            <a:pPr marL="742950" lvl="1" indent="-285750">
              <a:buFont typeface="Arial"/>
              <a:buChar char="•"/>
            </a:pPr>
            <a:r>
              <a:rPr lang="en-AU" sz="1600" dirty="0" smtClean="0">
                <a:latin typeface="Arial"/>
                <a:cs typeface="Arial"/>
              </a:rPr>
              <a:t>Decision-Making</a:t>
            </a:r>
            <a:endParaRPr lang="en-AU" sz="1600" dirty="0">
              <a:latin typeface="Arial"/>
              <a:cs typeface="Arial"/>
            </a:endParaRPr>
          </a:p>
        </p:txBody>
      </p:sp>
      <p:pic>
        <p:nvPicPr>
          <p:cNvPr id="4" name="Picture 3" title="Photo of women with disabilities sitting around tables at the National Forum of Women and Girls with Disability held in Melbourne in April 2016."/>
          <p:cNvPicPr/>
          <p:nvPr/>
        </p:nvPicPr>
        <p:blipFill>
          <a:blip r:embed="rId2" cstate="email">
            <a:extLst>
              <a:ext uri="{28A0092B-C50C-407E-A947-70E740481C1C}">
                <a14:useLocalDpi xmlns:a14="http://schemas.microsoft.com/office/drawing/2010/main"/>
              </a:ext>
            </a:extLst>
          </a:blip>
          <a:stretch>
            <a:fillRect/>
          </a:stretch>
        </p:blipFill>
        <p:spPr>
          <a:xfrm>
            <a:off x="0" y="3648762"/>
            <a:ext cx="5357090" cy="3209238"/>
          </a:xfrm>
          <a:prstGeom prst="rect">
            <a:avLst/>
          </a:prstGeom>
        </p:spPr>
      </p:pic>
      <p:pic>
        <p:nvPicPr>
          <p:cNvPr id="7" name="Picture 6" descr="Nat_Forum1.jpg" title="Photo of the Minister for Women, WWDA Executive Director, and WWDA President, at the WWDA National Forum in Melbourne in April 20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7090" y="3625435"/>
            <a:ext cx="3786909" cy="3232565"/>
          </a:xfrm>
          <a:prstGeom prst="rect">
            <a:avLst/>
          </a:prstGeom>
        </p:spPr>
      </p:pic>
    </p:spTree>
    <p:extLst>
      <p:ext uri="{BB962C8B-B14F-4D97-AF65-F5344CB8AC3E}">
        <p14:creationId xmlns:p14="http://schemas.microsoft.com/office/powerpoint/2010/main" val="203372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606" y="127107"/>
            <a:ext cx="8766849" cy="400110"/>
          </a:xfrm>
          <a:prstGeom prst="rect">
            <a:avLst/>
          </a:prstGeom>
        </p:spPr>
        <p:txBody>
          <a:bodyPr wrap="square">
            <a:spAutoFit/>
          </a:bodyPr>
          <a:lstStyle/>
          <a:p>
            <a:r>
              <a:rPr lang="en-US" sz="2000" b="1" dirty="0">
                <a:latin typeface="Arial"/>
                <a:cs typeface="Arial"/>
              </a:rPr>
              <a:t>2. Establishing engagement </a:t>
            </a:r>
            <a:r>
              <a:rPr lang="en-US" sz="2000" b="1" dirty="0" smtClean="0">
                <a:latin typeface="Arial"/>
                <a:cs typeface="Arial"/>
              </a:rPr>
              <a:t>opportunities &amp; building capacity…</a:t>
            </a:r>
            <a:r>
              <a:rPr lang="en-US" sz="2000" b="1" dirty="0">
                <a:latin typeface="Arial"/>
                <a:cs typeface="Arial"/>
              </a:rPr>
              <a:t>.cont’d</a:t>
            </a:r>
          </a:p>
        </p:txBody>
      </p:sp>
      <p:sp>
        <p:nvSpPr>
          <p:cNvPr id="3" name="TextBox 2"/>
          <p:cNvSpPr txBox="1"/>
          <p:nvPr/>
        </p:nvSpPr>
        <p:spPr>
          <a:xfrm>
            <a:off x="169333" y="646555"/>
            <a:ext cx="8720666" cy="584776"/>
          </a:xfrm>
          <a:prstGeom prst="rect">
            <a:avLst/>
          </a:prstGeom>
          <a:noFill/>
        </p:spPr>
        <p:txBody>
          <a:bodyPr wrap="square" rtlCol="0">
            <a:spAutoFit/>
          </a:bodyPr>
          <a:lstStyle/>
          <a:p>
            <a:pPr marL="285750" indent="-285750">
              <a:buFont typeface="Arial"/>
              <a:buChar char="•"/>
            </a:pPr>
            <a:r>
              <a:rPr lang="en-US" sz="1600" dirty="0" smtClean="0">
                <a:latin typeface="Arial"/>
                <a:cs typeface="Arial"/>
              </a:rPr>
              <a:t>In </a:t>
            </a:r>
            <a:r>
              <a:rPr lang="en-US" sz="1600" dirty="0">
                <a:latin typeface="Arial"/>
                <a:cs typeface="Arial"/>
              </a:rPr>
              <a:t>late 2016, </a:t>
            </a:r>
            <a:r>
              <a:rPr lang="en-US" sz="1600" dirty="0" smtClean="0">
                <a:latin typeface="Arial"/>
                <a:cs typeface="Arial"/>
              </a:rPr>
              <a:t>as one of the outcomes of the WWDA National Forum, WWDA developed a </a:t>
            </a:r>
            <a:r>
              <a:rPr lang="en-US" sz="1600" b="1" dirty="0" smtClean="0">
                <a:solidFill>
                  <a:srgbClr val="008000"/>
                </a:solidFill>
                <a:latin typeface="Arial"/>
                <a:cs typeface="Arial"/>
              </a:rPr>
              <a:t>Human Rights Toolkit</a:t>
            </a:r>
            <a:r>
              <a:rPr lang="en-US" sz="1600" dirty="0" smtClean="0">
                <a:latin typeface="Arial"/>
                <a:cs typeface="Arial"/>
              </a:rPr>
              <a:t> </a:t>
            </a:r>
            <a:r>
              <a:rPr lang="en-US" sz="1600" dirty="0">
                <a:latin typeface="Arial"/>
                <a:cs typeface="Arial"/>
              </a:rPr>
              <a:t>for women and girls with </a:t>
            </a:r>
            <a:r>
              <a:rPr lang="en-US" sz="1600" dirty="0" smtClean="0">
                <a:latin typeface="Arial"/>
                <a:cs typeface="Arial"/>
              </a:rPr>
              <a:t>disability. </a:t>
            </a:r>
            <a:endParaRPr lang="en-US" sz="1600" dirty="0">
              <a:latin typeface="Arial"/>
              <a:cs typeface="Arial"/>
            </a:endParaRPr>
          </a:p>
        </p:txBody>
      </p:sp>
      <p:pic>
        <p:nvPicPr>
          <p:cNvPr id="4" name="Picture 3" descr="ToolkitCvr1 copy.png" title="Photo of the cover page of WWDA's Human Rights Advocacy Toolkit."/>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9080" y="1570182"/>
            <a:ext cx="3729742" cy="5133879"/>
          </a:xfrm>
          <a:prstGeom prst="rect">
            <a:avLst/>
          </a:prstGeom>
          <a:ln w="12700" cap="sq" cmpd="sng">
            <a:solidFill>
              <a:srgbClr val="000000"/>
            </a:solidFill>
            <a:prstDash val="solid"/>
            <a:miter lim="800000"/>
          </a:ln>
          <a:effectLst/>
        </p:spPr>
      </p:pic>
      <p:pic>
        <p:nvPicPr>
          <p:cNvPr id="5" name="Picture 4" descr="SamplePage1 copy.png" title="Photo of an inside page of WWDA's Human Rights Advocacy Toolki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95566" y="1570182"/>
            <a:ext cx="4040553" cy="5133879"/>
          </a:xfrm>
          <a:prstGeom prst="rect">
            <a:avLst/>
          </a:prstGeom>
          <a:ln w="12700" cap="sq" cmpd="sng">
            <a:solidFill>
              <a:srgbClr val="000000"/>
            </a:solidFill>
            <a:prstDash val="solid"/>
            <a:miter lim="800000"/>
          </a:ln>
          <a:effectLst/>
        </p:spPr>
      </p:pic>
    </p:spTree>
    <p:extLst>
      <p:ext uri="{BB962C8B-B14F-4D97-AF65-F5344CB8AC3E}">
        <p14:creationId xmlns:p14="http://schemas.microsoft.com/office/powerpoint/2010/main" val="342305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606" y="127107"/>
            <a:ext cx="8766849" cy="400110"/>
          </a:xfrm>
          <a:prstGeom prst="rect">
            <a:avLst/>
          </a:prstGeom>
        </p:spPr>
        <p:txBody>
          <a:bodyPr wrap="square">
            <a:spAutoFit/>
          </a:bodyPr>
          <a:lstStyle/>
          <a:p>
            <a:r>
              <a:rPr lang="en-US" sz="2000" b="1" dirty="0">
                <a:latin typeface="Arial"/>
                <a:cs typeface="Arial"/>
              </a:rPr>
              <a:t>2. Establishing engagement </a:t>
            </a:r>
            <a:r>
              <a:rPr lang="en-US" sz="2000" b="1" dirty="0" smtClean="0">
                <a:latin typeface="Arial"/>
                <a:cs typeface="Arial"/>
              </a:rPr>
              <a:t>opportunities &amp; building capacity…</a:t>
            </a:r>
            <a:r>
              <a:rPr lang="en-US" sz="2000" b="1" dirty="0">
                <a:latin typeface="Arial"/>
                <a:cs typeface="Arial"/>
              </a:rPr>
              <a:t>.cont’d</a:t>
            </a:r>
          </a:p>
        </p:txBody>
      </p:sp>
      <p:sp>
        <p:nvSpPr>
          <p:cNvPr id="3" name="TextBox 2"/>
          <p:cNvSpPr txBox="1"/>
          <p:nvPr/>
        </p:nvSpPr>
        <p:spPr>
          <a:xfrm>
            <a:off x="169333" y="631170"/>
            <a:ext cx="8720666" cy="584776"/>
          </a:xfrm>
          <a:prstGeom prst="rect">
            <a:avLst/>
          </a:prstGeom>
          <a:noFill/>
        </p:spPr>
        <p:txBody>
          <a:bodyPr wrap="square" rtlCol="0">
            <a:spAutoFit/>
          </a:bodyPr>
          <a:lstStyle/>
          <a:p>
            <a:pPr marL="285750" indent="-285750">
              <a:buFont typeface="Arial"/>
              <a:buChar char="•"/>
            </a:pPr>
            <a:r>
              <a:rPr lang="en-US" sz="1600" dirty="0" smtClean="0">
                <a:latin typeface="Arial"/>
                <a:cs typeface="Arial"/>
              </a:rPr>
              <a:t>The WWDA Human Rights Toolkit is supplemented by comprehensive </a:t>
            </a:r>
            <a:r>
              <a:rPr lang="en-US" sz="1600" b="1" dirty="0">
                <a:solidFill>
                  <a:srgbClr val="008000"/>
                </a:solidFill>
                <a:latin typeface="Arial"/>
                <a:cs typeface="Arial"/>
              </a:rPr>
              <a:t>WWDA Position Statements</a:t>
            </a:r>
            <a:r>
              <a:rPr lang="en-US" sz="1600" dirty="0">
                <a:latin typeface="Arial"/>
                <a:cs typeface="Arial"/>
              </a:rPr>
              <a:t> on </a:t>
            </a:r>
            <a:r>
              <a:rPr lang="en-US" sz="1600" dirty="0" smtClean="0">
                <a:latin typeface="Arial"/>
                <a:cs typeface="Arial"/>
              </a:rPr>
              <a:t>the priority human </a:t>
            </a:r>
            <a:r>
              <a:rPr lang="en-US" sz="1600" dirty="0">
                <a:latin typeface="Arial"/>
                <a:cs typeface="Arial"/>
              </a:rPr>
              <a:t>rights issues identified by women and girls with </a:t>
            </a:r>
            <a:r>
              <a:rPr lang="en-US" sz="1600" dirty="0" smtClean="0">
                <a:latin typeface="Arial"/>
                <a:cs typeface="Arial"/>
              </a:rPr>
              <a:t>disability. </a:t>
            </a:r>
            <a:endParaRPr lang="en-US" sz="1600" dirty="0">
              <a:latin typeface="Arial"/>
              <a:cs typeface="Arial"/>
            </a:endParaRPr>
          </a:p>
        </p:txBody>
      </p:sp>
      <p:pic>
        <p:nvPicPr>
          <p:cNvPr id="8" name="Picture 7" descr="Untitled copy.png" title="Photo of the cover page of WWDA's Position Statement on Violence Against Women and Girls with Disability."/>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878" y="1534326"/>
            <a:ext cx="1970423" cy="2781775"/>
          </a:xfrm>
          <a:prstGeom prst="rect">
            <a:avLst/>
          </a:prstGeom>
          <a:ln w="6350" cap="sq" cmpd="sng">
            <a:solidFill>
              <a:srgbClr val="000000"/>
            </a:solidFill>
            <a:prstDash val="solid"/>
            <a:miter lim="800000"/>
          </a:ln>
          <a:effectLst/>
        </p:spPr>
      </p:pic>
      <p:pic>
        <p:nvPicPr>
          <p:cNvPr id="9" name="Picture 8" descr="Untitled 2 copy.jpg" title="Photo of the cover page of WWDA's Position Statement on the Right to Decision-Making for Women and Girls with Disabilit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9151" y="1534327"/>
            <a:ext cx="1967145" cy="2781775"/>
          </a:xfrm>
          <a:prstGeom prst="rect">
            <a:avLst/>
          </a:prstGeom>
          <a:ln w="6350" cap="sq" cmpd="sng">
            <a:solidFill>
              <a:srgbClr val="000000"/>
            </a:solidFill>
            <a:prstDash val="solid"/>
            <a:miter lim="800000"/>
          </a:ln>
          <a:effectLst/>
        </p:spPr>
      </p:pic>
      <p:pic>
        <p:nvPicPr>
          <p:cNvPr id="10" name="Picture 9" descr="Untitled3 copy.png" title="Photo of the cover page of WWDA's Position Statement on the Right to Participation for Women and Girls with Disability."/>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6191" y="1534327"/>
            <a:ext cx="1983547" cy="2786301"/>
          </a:xfrm>
          <a:prstGeom prst="rect">
            <a:avLst/>
          </a:prstGeom>
          <a:ln w="6350" cap="sq" cmpd="sng">
            <a:solidFill>
              <a:srgbClr val="000000"/>
            </a:solidFill>
            <a:prstDash val="solid"/>
            <a:miter lim="800000"/>
          </a:ln>
          <a:effectLst/>
        </p:spPr>
      </p:pic>
      <p:pic>
        <p:nvPicPr>
          <p:cNvPr id="11" name="Picture 10" descr="Untitled4 copy.png" title="Photo of the cover page of WWDA's Position Statement on Sexual and Reproductive Rights of Women and Girls with Disability."/>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3271" y="1534327"/>
            <a:ext cx="1970424" cy="2781775"/>
          </a:xfrm>
          <a:prstGeom prst="rect">
            <a:avLst/>
          </a:prstGeom>
          <a:ln w="6350" cap="sq" cmpd="sng">
            <a:solidFill>
              <a:srgbClr val="000000"/>
            </a:solidFill>
            <a:prstDash val="solid"/>
            <a:miter lim="800000"/>
          </a:ln>
          <a:effectLst/>
        </p:spPr>
      </p:pic>
      <p:sp>
        <p:nvSpPr>
          <p:cNvPr id="12" name="Rectangle 11"/>
          <p:cNvSpPr/>
          <p:nvPr/>
        </p:nvSpPr>
        <p:spPr>
          <a:xfrm>
            <a:off x="238606" y="4661175"/>
            <a:ext cx="8766849" cy="1323439"/>
          </a:xfrm>
          <a:prstGeom prst="rect">
            <a:avLst/>
          </a:prstGeom>
        </p:spPr>
        <p:txBody>
          <a:bodyPr wrap="square">
            <a:spAutoFit/>
          </a:bodyPr>
          <a:lstStyle/>
          <a:p>
            <a:pPr marL="285750" indent="-285750">
              <a:buFont typeface="Arial"/>
              <a:buChar char="•"/>
            </a:pPr>
            <a:r>
              <a:rPr lang="en-US" sz="1600" dirty="0">
                <a:latin typeface="Arial"/>
                <a:cs typeface="Arial"/>
              </a:rPr>
              <a:t>Each of the </a:t>
            </a:r>
            <a:r>
              <a:rPr lang="en-US" sz="1600" b="1" dirty="0">
                <a:solidFill>
                  <a:srgbClr val="008000"/>
                </a:solidFill>
                <a:latin typeface="Arial"/>
                <a:cs typeface="Arial"/>
              </a:rPr>
              <a:t>Position Statements</a:t>
            </a:r>
            <a:r>
              <a:rPr lang="en-US" sz="1600" dirty="0">
                <a:latin typeface="Arial"/>
                <a:cs typeface="Arial"/>
              </a:rPr>
              <a:t> include: WWDA’s position on the issue; the evidence base; Australia’s international human rights obligations relating to the issue; Australia’s compliance with its human rights obligations relating to the issue; as well as a set of recommendations as to how Australia can advance the rights of women and girls with disability in relation to the issue. </a:t>
            </a:r>
          </a:p>
        </p:txBody>
      </p:sp>
    </p:spTree>
    <p:extLst>
      <p:ext uri="{BB962C8B-B14F-4D97-AF65-F5344CB8AC3E}">
        <p14:creationId xmlns:p14="http://schemas.microsoft.com/office/powerpoint/2010/main" val="460735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606" y="127107"/>
            <a:ext cx="8766849" cy="400110"/>
          </a:xfrm>
          <a:prstGeom prst="rect">
            <a:avLst/>
          </a:prstGeom>
        </p:spPr>
        <p:txBody>
          <a:bodyPr wrap="square">
            <a:spAutoFit/>
          </a:bodyPr>
          <a:lstStyle/>
          <a:p>
            <a:r>
              <a:rPr lang="en-US" sz="2000" b="1" dirty="0">
                <a:latin typeface="Arial"/>
                <a:cs typeface="Arial"/>
              </a:rPr>
              <a:t>2. Establishing engagement </a:t>
            </a:r>
            <a:r>
              <a:rPr lang="en-US" sz="2000" b="1" dirty="0" smtClean="0">
                <a:latin typeface="Arial"/>
                <a:cs typeface="Arial"/>
              </a:rPr>
              <a:t>opportunities &amp; building capacity…</a:t>
            </a:r>
            <a:r>
              <a:rPr lang="en-US" sz="2000" b="1" dirty="0">
                <a:latin typeface="Arial"/>
                <a:cs typeface="Arial"/>
              </a:rPr>
              <a:t>.cont’d</a:t>
            </a:r>
          </a:p>
        </p:txBody>
      </p:sp>
      <p:sp>
        <p:nvSpPr>
          <p:cNvPr id="3" name="TextBox 2"/>
          <p:cNvSpPr txBox="1"/>
          <p:nvPr/>
        </p:nvSpPr>
        <p:spPr>
          <a:xfrm>
            <a:off x="169333" y="631170"/>
            <a:ext cx="8720666" cy="584776"/>
          </a:xfrm>
          <a:prstGeom prst="rect">
            <a:avLst/>
          </a:prstGeom>
          <a:noFill/>
        </p:spPr>
        <p:txBody>
          <a:bodyPr wrap="square" rtlCol="0">
            <a:spAutoFit/>
          </a:bodyPr>
          <a:lstStyle/>
          <a:p>
            <a:pPr marL="285750" indent="-285750">
              <a:buFont typeface="Arial"/>
              <a:buChar char="•"/>
            </a:pPr>
            <a:r>
              <a:rPr lang="en-US" sz="1600" dirty="0" smtClean="0">
                <a:latin typeface="Arial"/>
                <a:cs typeface="Arial"/>
              </a:rPr>
              <a:t>The WWDA Human Rights Toolkit is also supplemented by </a:t>
            </a:r>
            <a:r>
              <a:rPr lang="en-US" sz="1600" b="1" dirty="0" smtClean="0">
                <a:solidFill>
                  <a:srgbClr val="008000"/>
                </a:solidFill>
                <a:latin typeface="Arial"/>
                <a:cs typeface="Arial"/>
              </a:rPr>
              <a:t>five videos</a:t>
            </a:r>
            <a:r>
              <a:rPr lang="en-US" sz="1600" dirty="0" smtClean="0">
                <a:latin typeface="Arial"/>
                <a:cs typeface="Arial"/>
              </a:rPr>
              <a:t> made by women and girls with disability from around Australia. </a:t>
            </a:r>
            <a:endParaRPr lang="en-US" sz="1600" dirty="0">
              <a:latin typeface="Arial"/>
              <a:cs typeface="Arial"/>
            </a:endParaRPr>
          </a:p>
        </p:txBody>
      </p:sp>
      <p:sp>
        <p:nvSpPr>
          <p:cNvPr id="6" name="TextBox 5"/>
          <p:cNvSpPr txBox="1"/>
          <p:nvPr/>
        </p:nvSpPr>
        <p:spPr>
          <a:xfrm>
            <a:off x="592669" y="1270010"/>
            <a:ext cx="8297332" cy="923330"/>
          </a:xfrm>
          <a:prstGeom prst="rect">
            <a:avLst/>
          </a:prstGeom>
          <a:noFill/>
          <a:ln w="9525" cmpd="sng">
            <a:solidFill>
              <a:schemeClr val="tx1"/>
            </a:solidFill>
          </a:ln>
        </p:spPr>
        <p:txBody>
          <a:bodyPr wrap="square" rtlCol="0">
            <a:spAutoFit/>
          </a:bodyPr>
          <a:lstStyle/>
          <a:p>
            <a:r>
              <a:rPr lang="en-US" sz="1600" b="1" dirty="0" smtClean="0">
                <a:solidFill>
                  <a:srgbClr val="008000"/>
                </a:solidFill>
                <a:latin typeface="Arial"/>
                <a:cs typeface="Arial"/>
              </a:rPr>
              <a:t>Video 1: Women with disability talk about why human rights are important</a:t>
            </a:r>
          </a:p>
          <a:p>
            <a:endParaRPr lang="en-US" sz="1200" dirty="0">
              <a:latin typeface="Arial"/>
              <a:cs typeface="Arial"/>
            </a:endParaRPr>
          </a:p>
          <a:p>
            <a:pPr algn="ctr"/>
            <a:r>
              <a:rPr lang="en-US" sz="1600" dirty="0">
                <a:latin typeface="Arial"/>
                <a:cs typeface="Arial"/>
                <a:hlinkClick r:id="rId2"/>
              </a:rPr>
              <a:t>https://youtu.be/</a:t>
            </a:r>
            <a:r>
              <a:rPr lang="en-US" sz="1600" dirty="0" smtClean="0">
                <a:latin typeface="Arial"/>
                <a:cs typeface="Arial"/>
                <a:hlinkClick r:id="rId2"/>
              </a:rPr>
              <a:t>f0zH1cnDosM</a:t>
            </a:r>
            <a:endParaRPr lang="en-US" sz="1600" dirty="0" smtClean="0">
              <a:latin typeface="Arial"/>
              <a:cs typeface="Arial"/>
            </a:endParaRPr>
          </a:p>
          <a:p>
            <a:pPr algn="ctr"/>
            <a:endParaRPr lang="en-US" sz="1000" dirty="0">
              <a:latin typeface="Arial"/>
              <a:cs typeface="Arial"/>
            </a:endParaRPr>
          </a:p>
        </p:txBody>
      </p:sp>
      <p:sp>
        <p:nvSpPr>
          <p:cNvPr id="8" name="TextBox 7"/>
          <p:cNvSpPr txBox="1"/>
          <p:nvPr/>
        </p:nvSpPr>
        <p:spPr>
          <a:xfrm>
            <a:off x="592669" y="2346047"/>
            <a:ext cx="8297330" cy="923330"/>
          </a:xfrm>
          <a:prstGeom prst="rect">
            <a:avLst/>
          </a:prstGeom>
          <a:noFill/>
          <a:ln w="9525" cmpd="sng">
            <a:solidFill>
              <a:schemeClr val="tx1"/>
            </a:solidFill>
          </a:ln>
        </p:spPr>
        <p:txBody>
          <a:bodyPr wrap="square" rtlCol="0">
            <a:spAutoFit/>
          </a:bodyPr>
          <a:lstStyle/>
          <a:p>
            <a:r>
              <a:rPr lang="en-US" sz="1600" b="1" dirty="0" smtClean="0">
                <a:solidFill>
                  <a:srgbClr val="008000"/>
                </a:solidFill>
                <a:latin typeface="Arial"/>
                <a:cs typeface="Arial"/>
              </a:rPr>
              <a:t>Video 2: Women with disability talk about the right to decision-making</a:t>
            </a:r>
          </a:p>
          <a:p>
            <a:pPr algn="ctr"/>
            <a:endParaRPr lang="en-US" sz="1200" dirty="0">
              <a:latin typeface="Arial"/>
              <a:cs typeface="Arial"/>
            </a:endParaRPr>
          </a:p>
          <a:p>
            <a:pPr algn="ctr"/>
            <a:r>
              <a:rPr lang="en-US" sz="1600" dirty="0">
                <a:latin typeface="Arial"/>
                <a:cs typeface="Arial"/>
                <a:hlinkClick r:id="rId3"/>
              </a:rPr>
              <a:t>https://youtu.be/NaEYW-</a:t>
            </a:r>
            <a:r>
              <a:rPr lang="en-US" sz="1600" dirty="0" smtClean="0">
                <a:latin typeface="Arial"/>
                <a:cs typeface="Arial"/>
                <a:hlinkClick r:id="rId3"/>
              </a:rPr>
              <a:t>spW2g</a:t>
            </a:r>
            <a:r>
              <a:rPr lang="en-US" sz="1600" dirty="0" smtClean="0">
                <a:latin typeface="Arial"/>
                <a:cs typeface="Arial"/>
              </a:rPr>
              <a:t> </a:t>
            </a:r>
          </a:p>
          <a:p>
            <a:pPr algn="ctr"/>
            <a:endParaRPr lang="en-US" sz="1000" dirty="0">
              <a:latin typeface="Arial"/>
              <a:cs typeface="Arial"/>
            </a:endParaRPr>
          </a:p>
        </p:txBody>
      </p:sp>
      <p:sp>
        <p:nvSpPr>
          <p:cNvPr id="9" name="TextBox 8"/>
          <p:cNvSpPr txBox="1"/>
          <p:nvPr/>
        </p:nvSpPr>
        <p:spPr>
          <a:xfrm>
            <a:off x="592668" y="3406690"/>
            <a:ext cx="8297331" cy="923330"/>
          </a:xfrm>
          <a:prstGeom prst="rect">
            <a:avLst/>
          </a:prstGeom>
          <a:noFill/>
          <a:ln w="9525" cmpd="sng">
            <a:solidFill>
              <a:schemeClr val="tx1"/>
            </a:solidFill>
          </a:ln>
        </p:spPr>
        <p:txBody>
          <a:bodyPr wrap="square" rtlCol="0">
            <a:spAutoFit/>
          </a:bodyPr>
          <a:lstStyle/>
          <a:p>
            <a:r>
              <a:rPr lang="en-US" sz="1600" b="1" dirty="0" smtClean="0">
                <a:solidFill>
                  <a:srgbClr val="008000"/>
                </a:solidFill>
                <a:latin typeface="Arial"/>
                <a:cs typeface="Arial"/>
              </a:rPr>
              <a:t>Video 3: Women with disability talk about the right to freedom from violence</a:t>
            </a:r>
          </a:p>
          <a:p>
            <a:pPr algn="ctr"/>
            <a:endParaRPr lang="en-US" sz="1200" dirty="0">
              <a:latin typeface="Arial"/>
              <a:cs typeface="Arial"/>
            </a:endParaRPr>
          </a:p>
          <a:p>
            <a:pPr algn="ctr"/>
            <a:r>
              <a:rPr lang="en-US" sz="1600" dirty="0">
                <a:latin typeface="Arial"/>
                <a:cs typeface="Arial"/>
                <a:hlinkClick r:id="rId4"/>
              </a:rPr>
              <a:t>https://youtu.be/</a:t>
            </a:r>
            <a:r>
              <a:rPr lang="en-US" sz="1600" dirty="0" smtClean="0">
                <a:latin typeface="Arial"/>
                <a:cs typeface="Arial"/>
                <a:hlinkClick r:id="rId4"/>
              </a:rPr>
              <a:t>Tmp5_3Ho6iA</a:t>
            </a:r>
            <a:r>
              <a:rPr lang="en-US" sz="1600" dirty="0" smtClean="0">
                <a:latin typeface="Arial"/>
                <a:cs typeface="Arial"/>
              </a:rPr>
              <a:t> </a:t>
            </a:r>
          </a:p>
          <a:p>
            <a:pPr algn="ctr"/>
            <a:endParaRPr lang="en-US" sz="1000" dirty="0">
              <a:latin typeface="Arial"/>
              <a:cs typeface="Arial"/>
            </a:endParaRPr>
          </a:p>
        </p:txBody>
      </p:sp>
      <p:sp>
        <p:nvSpPr>
          <p:cNvPr id="10" name="TextBox 9"/>
          <p:cNvSpPr txBox="1"/>
          <p:nvPr/>
        </p:nvSpPr>
        <p:spPr>
          <a:xfrm>
            <a:off x="592668" y="4528908"/>
            <a:ext cx="8297331" cy="923330"/>
          </a:xfrm>
          <a:prstGeom prst="rect">
            <a:avLst/>
          </a:prstGeom>
          <a:noFill/>
          <a:ln w="9525" cmpd="sng">
            <a:solidFill>
              <a:schemeClr val="tx1"/>
            </a:solidFill>
          </a:ln>
        </p:spPr>
        <p:txBody>
          <a:bodyPr wrap="square" rtlCol="0">
            <a:spAutoFit/>
          </a:bodyPr>
          <a:lstStyle/>
          <a:p>
            <a:r>
              <a:rPr lang="en-US" sz="1600" b="1" dirty="0" smtClean="0">
                <a:solidFill>
                  <a:srgbClr val="008000"/>
                </a:solidFill>
                <a:latin typeface="Arial"/>
                <a:cs typeface="Arial"/>
              </a:rPr>
              <a:t>Video 4: Women with disability talk about the right </a:t>
            </a:r>
            <a:r>
              <a:rPr lang="en-US" sz="1600" b="1" dirty="0">
                <a:solidFill>
                  <a:srgbClr val="008000"/>
                </a:solidFill>
                <a:latin typeface="Arial"/>
                <a:cs typeface="Arial"/>
              </a:rPr>
              <a:t>to the right to </a:t>
            </a:r>
            <a:r>
              <a:rPr lang="en-US" sz="1600" b="1" dirty="0" smtClean="0">
                <a:solidFill>
                  <a:srgbClr val="008000"/>
                </a:solidFill>
                <a:latin typeface="Arial"/>
                <a:cs typeface="Arial"/>
              </a:rPr>
              <a:t>parent</a:t>
            </a:r>
          </a:p>
          <a:p>
            <a:pPr algn="ctr"/>
            <a:endParaRPr lang="en-US" sz="1200" dirty="0">
              <a:latin typeface="Arial"/>
              <a:cs typeface="Arial"/>
            </a:endParaRPr>
          </a:p>
          <a:p>
            <a:pPr algn="ctr"/>
            <a:r>
              <a:rPr lang="en-US" sz="1600" dirty="0">
                <a:latin typeface="Arial"/>
                <a:cs typeface="Arial"/>
                <a:hlinkClick r:id="rId5"/>
              </a:rPr>
              <a:t>https://youtu.be/</a:t>
            </a:r>
            <a:r>
              <a:rPr lang="en-US" sz="1600" dirty="0" smtClean="0">
                <a:latin typeface="Arial"/>
                <a:cs typeface="Arial"/>
                <a:hlinkClick r:id="rId5"/>
              </a:rPr>
              <a:t>6s8bDQptAlw</a:t>
            </a:r>
            <a:r>
              <a:rPr lang="en-US" sz="1600" dirty="0" smtClean="0">
                <a:latin typeface="Arial"/>
                <a:cs typeface="Arial"/>
              </a:rPr>
              <a:t> </a:t>
            </a:r>
          </a:p>
          <a:p>
            <a:pPr algn="ctr"/>
            <a:endParaRPr lang="en-US" sz="1000" dirty="0">
              <a:latin typeface="Arial"/>
              <a:cs typeface="Arial"/>
            </a:endParaRPr>
          </a:p>
        </p:txBody>
      </p:sp>
      <p:sp>
        <p:nvSpPr>
          <p:cNvPr id="11" name="TextBox 10"/>
          <p:cNvSpPr txBox="1"/>
          <p:nvPr/>
        </p:nvSpPr>
        <p:spPr>
          <a:xfrm>
            <a:off x="592669" y="5689611"/>
            <a:ext cx="8297330" cy="923330"/>
          </a:xfrm>
          <a:prstGeom prst="rect">
            <a:avLst/>
          </a:prstGeom>
          <a:noFill/>
          <a:ln w="9525" cmpd="sng">
            <a:solidFill>
              <a:schemeClr val="tx1"/>
            </a:solidFill>
          </a:ln>
        </p:spPr>
        <p:txBody>
          <a:bodyPr wrap="square" rtlCol="0">
            <a:spAutoFit/>
          </a:bodyPr>
          <a:lstStyle/>
          <a:p>
            <a:r>
              <a:rPr lang="en-US" sz="1600" b="1" dirty="0" smtClean="0">
                <a:solidFill>
                  <a:srgbClr val="008000"/>
                </a:solidFill>
                <a:latin typeface="Arial"/>
                <a:cs typeface="Arial"/>
              </a:rPr>
              <a:t>Video 5: Women with disability talk about the right </a:t>
            </a:r>
            <a:r>
              <a:rPr lang="en-US" sz="1600" b="1" dirty="0">
                <a:solidFill>
                  <a:srgbClr val="008000"/>
                </a:solidFill>
                <a:latin typeface="Arial"/>
                <a:cs typeface="Arial"/>
              </a:rPr>
              <a:t>to </a:t>
            </a:r>
            <a:r>
              <a:rPr lang="en-US" sz="1600" b="1" dirty="0" smtClean="0">
                <a:solidFill>
                  <a:srgbClr val="008000"/>
                </a:solidFill>
                <a:latin typeface="Arial"/>
                <a:cs typeface="Arial"/>
              </a:rPr>
              <a:t>employment</a:t>
            </a:r>
          </a:p>
          <a:p>
            <a:pPr algn="ctr"/>
            <a:endParaRPr lang="en-US" sz="1200" dirty="0">
              <a:latin typeface="Arial"/>
              <a:cs typeface="Arial"/>
            </a:endParaRPr>
          </a:p>
          <a:p>
            <a:pPr algn="ctr"/>
            <a:r>
              <a:rPr lang="en-US" sz="1600" dirty="0">
                <a:latin typeface="Arial"/>
                <a:cs typeface="Arial"/>
                <a:hlinkClick r:id="rId6"/>
              </a:rPr>
              <a:t>https://youtu.be/</a:t>
            </a:r>
            <a:r>
              <a:rPr lang="en-US" sz="1600" dirty="0" smtClean="0">
                <a:latin typeface="Arial"/>
                <a:cs typeface="Arial"/>
                <a:hlinkClick r:id="rId6"/>
              </a:rPr>
              <a:t>jGAyWWDDnII</a:t>
            </a:r>
            <a:r>
              <a:rPr lang="en-US" sz="1600" dirty="0" smtClean="0">
                <a:latin typeface="Arial"/>
                <a:cs typeface="Arial"/>
              </a:rPr>
              <a:t> </a:t>
            </a:r>
          </a:p>
          <a:p>
            <a:pPr algn="ctr"/>
            <a:endParaRPr lang="en-US" sz="1000" dirty="0">
              <a:latin typeface="Arial"/>
              <a:cs typeface="Arial"/>
            </a:endParaRPr>
          </a:p>
        </p:txBody>
      </p:sp>
    </p:spTree>
    <p:extLst>
      <p:ext uri="{BB962C8B-B14F-4D97-AF65-F5344CB8AC3E}">
        <p14:creationId xmlns:p14="http://schemas.microsoft.com/office/powerpoint/2010/main" val="265964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30" y="731977"/>
            <a:ext cx="8551334" cy="584776"/>
          </a:xfrm>
          <a:prstGeom prst="rect">
            <a:avLst/>
          </a:prstGeom>
        </p:spPr>
        <p:txBody>
          <a:bodyPr wrap="square">
            <a:spAutoFit/>
          </a:bodyPr>
          <a:lstStyle/>
          <a:p>
            <a:pPr marL="285750" indent="-285750">
              <a:buFont typeface="Arial"/>
              <a:buChar char="•"/>
            </a:pPr>
            <a:r>
              <a:rPr lang="en-AU" sz="1600" dirty="0">
                <a:latin typeface="Arial"/>
                <a:cs typeface="Arial"/>
              </a:rPr>
              <a:t>WWDA recognises that </a:t>
            </a:r>
            <a:r>
              <a:rPr lang="en-AU" sz="1600" b="1" dirty="0" smtClean="0">
                <a:solidFill>
                  <a:srgbClr val="008000"/>
                </a:solidFill>
                <a:latin typeface="Arial"/>
                <a:cs typeface="Arial"/>
              </a:rPr>
              <a:t>mutually </a:t>
            </a:r>
            <a:r>
              <a:rPr lang="en-AU" sz="1600" b="1" dirty="0">
                <a:solidFill>
                  <a:srgbClr val="008000"/>
                </a:solidFill>
                <a:latin typeface="Arial"/>
                <a:cs typeface="Arial"/>
              </a:rPr>
              <a:t>beneficial relationships</a:t>
            </a:r>
            <a:r>
              <a:rPr lang="en-AU" sz="1600" dirty="0">
                <a:latin typeface="Arial"/>
                <a:cs typeface="Arial"/>
              </a:rPr>
              <a:t> achieve outcomes that extend beyond what WWDA can achieve in isolation</a:t>
            </a:r>
            <a:r>
              <a:rPr lang="en-AU" sz="1600" dirty="0" smtClean="0">
                <a:latin typeface="Arial"/>
                <a:cs typeface="Arial"/>
              </a:rPr>
              <a:t>.</a:t>
            </a:r>
            <a:endParaRPr lang="en-US" sz="1600" dirty="0"/>
          </a:p>
        </p:txBody>
      </p:sp>
      <p:sp>
        <p:nvSpPr>
          <p:cNvPr id="3" name="Rectangle 2"/>
          <p:cNvSpPr/>
          <p:nvPr/>
        </p:nvSpPr>
        <p:spPr>
          <a:xfrm>
            <a:off x="130850" y="223427"/>
            <a:ext cx="8789938" cy="384721"/>
          </a:xfrm>
          <a:prstGeom prst="rect">
            <a:avLst/>
          </a:prstGeom>
        </p:spPr>
        <p:txBody>
          <a:bodyPr wrap="square">
            <a:spAutoFit/>
          </a:bodyPr>
          <a:lstStyle/>
          <a:p>
            <a:r>
              <a:rPr lang="en-US" sz="1900" b="1" dirty="0" smtClean="0">
                <a:latin typeface="Arial"/>
                <a:cs typeface="Arial"/>
              </a:rPr>
              <a:t>3</a:t>
            </a:r>
            <a:r>
              <a:rPr lang="en-US" sz="1900" b="1" dirty="0">
                <a:latin typeface="Arial"/>
                <a:cs typeface="Arial"/>
              </a:rPr>
              <a:t>. Forming strategic alliances, </a:t>
            </a:r>
            <a:r>
              <a:rPr lang="en-US" sz="1900" b="1" dirty="0" smtClean="0">
                <a:latin typeface="Arial"/>
                <a:cs typeface="Arial"/>
              </a:rPr>
              <a:t>coalitions &amp; </a:t>
            </a:r>
            <a:r>
              <a:rPr lang="en-US" sz="1900" b="1" dirty="0">
                <a:latin typeface="Arial"/>
                <a:cs typeface="Arial"/>
              </a:rPr>
              <a:t>working </a:t>
            </a:r>
            <a:r>
              <a:rPr lang="en-US" sz="1900" b="1" dirty="0" smtClean="0">
                <a:latin typeface="Arial"/>
                <a:cs typeface="Arial"/>
              </a:rPr>
              <a:t>collaboratively</a:t>
            </a:r>
            <a:endParaRPr lang="en-US" sz="1900" b="1" dirty="0">
              <a:latin typeface="Arial"/>
              <a:cs typeface="Arial"/>
            </a:endParaRPr>
          </a:p>
        </p:txBody>
      </p:sp>
      <p:sp>
        <p:nvSpPr>
          <p:cNvPr id="4" name="Rectangle 3"/>
          <p:cNvSpPr/>
          <p:nvPr/>
        </p:nvSpPr>
        <p:spPr>
          <a:xfrm>
            <a:off x="177030" y="1413929"/>
            <a:ext cx="8551334" cy="584776"/>
          </a:xfrm>
          <a:prstGeom prst="rect">
            <a:avLst/>
          </a:prstGeom>
        </p:spPr>
        <p:txBody>
          <a:bodyPr wrap="square">
            <a:spAutoFit/>
          </a:bodyPr>
          <a:lstStyle/>
          <a:p>
            <a:pPr marL="285750" indent="-285750">
              <a:buFont typeface="Arial"/>
              <a:buChar char="•"/>
            </a:pPr>
            <a:r>
              <a:rPr lang="en-AU" sz="1600" dirty="0" smtClean="0">
                <a:latin typeface="Arial"/>
                <a:cs typeface="Arial"/>
              </a:rPr>
              <a:t>WWDA works in </a:t>
            </a:r>
            <a:r>
              <a:rPr lang="en-AU" sz="1600" b="1" dirty="0" smtClean="0">
                <a:solidFill>
                  <a:srgbClr val="008000"/>
                </a:solidFill>
                <a:latin typeface="Arial"/>
                <a:cs typeface="Arial"/>
              </a:rPr>
              <a:t>partnership</a:t>
            </a:r>
            <a:r>
              <a:rPr lang="en-AU" sz="1600" dirty="0" smtClean="0">
                <a:latin typeface="Arial"/>
                <a:cs typeface="Arial"/>
              </a:rPr>
              <a:t> with UN agencies (</a:t>
            </a:r>
            <a:r>
              <a:rPr lang="en-AU" sz="1600" dirty="0" err="1" smtClean="0">
                <a:latin typeface="Arial"/>
                <a:cs typeface="Arial"/>
              </a:rPr>
              <a:t>eg</a:t>
            </a:r>
            <a:r>
              <a:rPr lang="en-AU" sz="1600" dirty="0" smtClean="0">
                <a:latin typeface="Arial"/>
                <a:cs typeface="Arial"/>
              </a:rPr>
              <a:t>: UNFPA, WHO, UN Women) on programs, also works in partnership with the private sector on specific projects.</a:t>
            </a:r>
            <a:endParaRPr lang="en-US" sz="1600" dirty="0"/>
          </a:p>
        </p:txBody>
      </p:sp>
      <p:sp>
        <p:nvSpPr>
          <p:cNvPr id="5" name="Rectangle 4"/>
          <p:cNvSpPr/>
          <p:nvPr/>
        </p:nvSpPr>
        <p:spPr>
          <a:xfrm>
            <a:off x="177030" y="2128208"/>
            <a:ext cx="8551334" cy="584776"/>
          </a:xfrm>
          <a:prstGeom prst="rect">
            <a:avLst/>
          </a:prstGeom>
        </p:spPr>
        <p:txBody>
          <a:bodyPr wrap="square">
            <a:spAutoFit/>
          </a:bodyPr>
          <a:lstStyle/>
          <a:p>
            <a:pPr marL="285750" indent="-285750">
              <a:buFont typeface="Arial"/>
              <a:buChar char="•"/>
            </a:pPr>
            <a:r>
              <a:rPr lang="en-AU" sz="1600" dirty="0">
                <a:latin typeface="Arial"/>
                <a:cs typeface="Arial"/>
              </a:rPr>
              <a:t>WWDA is a founding member of </a:t>
            </a:r>
            <a:r>
              <a:rPr lang="en-AU" sz="1600" b="1" dirty="0">
                <a:solidFill>
                  <a:srgbClr val="008000"/>
                </a:solidFill>
                <a:latin typeface="Arial"/>
                <a:cs typeface="Arial"/>
              </a:rPr>
              <a:t>Disabled People’s Organisations Australia (DPOA)</a:t>
            </a:r>
            <a:r>
              <a:rPr lang="en-AU" sz="1600" dirty="0">
                <a:latin typeface="Arial"/>
                <a:cs typeface="Arial"/>
              </a:rPr>
              <a:t> – a new and innovative alliance of four national DPO’s in Australia. </a:t>
            </a:r>
            <a:endParaRPr lang="en-US" sz="1600" dirty="0"/>
          </a:p>
        </p:txBody>
      </p:sp>
      <p:pic>
        <p:nvPicPr>
          <p:cNvPr id="6" name="Picture 5" descr="DPO_Logo_copy (1).jpg" title="A picture of the logo of Disabled Persons Organisations Australia. A black map of Australia with white lines crossing over the map."/>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88345" y="2712984"/>
            <a:ext cx="2647898" cy="3406107"/>
          </a:xfrm>
          <a:prstGeom prst="rect">
            <a:avLst/>
          </a:prstGeom>
          <a:ln w="12700" cap="sq" cmpd="sng">
            <a:solidFill>
              <a:srgbClr val="000000"/>
            </a:solidFill>
            <a:prstDash val="solid"/>
            <a:miter lim="800000"/>
          </a:ln>
          <a:effectLst/>
        </p:spPr>
      </p:pic>
      <p:sp>
        <p:nvSpPr>
          <p:cNvPr id="7" name="Rectangle 6"/>
          <p:cNvSpPr/>
          <p:nvPr/>
        </p:nvSpPr>
        <p:spPr>
          <a:xfrm>
            <a:off x="177030" y="2808619"/>
            <a:ext cx="6149879" cy="1323439"/>
          </a:xfrm>
          <a:prstGeom prst="rect">
            <a:avLst/>
          </a:prstGeom>
        </p:spPr>
        <p:txBody>
          <a:bodyPr wrap="square">
            <a:spAutoFit/>
          </a:bodyPr>
          <a:lstStyle/>
          <a:p>
            <a:pPr marL="285750" indent="-285750">
              <a:buFont typeface="Arial"/>
              <a:buChar char="•"/>
            </a:pPr>
            <a:r>
              <a:rPr lang="en-US" sz="1600" dirty="0" smtClean="0">
                <a:latin typeface="Arial"/>
                <a:cs typeface="Arial"/>
              </a:rPr>
              <a:t>The </a:t>
            </a:r>
            <a:r>
              <a:rPr lang="en-US" sz="1600" b="1" dirty="0" smtClean="0">
                <a:solidFill>
                  <a:srgbClr val="008000"/>
                </a:solidFill>
                <a:latin typeface="Arial"/>
                <a:cs typeface="Arial"/>
              </a:rPr>
              <a:t>four national DPO’s</a:t>
            </a:r>
            <a:r>
              <a:rPr lang="en-US" sz="1600" dirty="0" smtClean="0">
                <a:latin typeface="Arial"/>
                <a:cs typeface="Arial"/>
              </a:rPr>
              <a:t> that make up DPO Australia are:</a:t>
            </a:r>
          </a:p>
          <a:p>
            <a:pPr marL="742950" lvl="1" indent="-285750">
              <a:buFont typeface="Arial"/>
              <a:buChar char="•"/>
            </a:pPr>
            <a:r>
              <a:rPr lang="en-US" sz="1600" dirty="0">
                <a:latin typeface="Arial"/>
                <a:cs typeface="Arial"/>
                <a:hlinkClick r:id="rId3"/>
              </a:rPr>
              <a:t>Women With Disabilities Australia (WWDA</a:t>
            </a:r>
            <a:r>
              <a:rPr lang="en-US" sz="1600" dirty="0" smtClean="0">
                <a:latin typeface="Arial"/>
                <a:cs typeface="Arial"/>
                <a:hlinkClick r:id="rId3"/>
              </a:rPr>
              <a:t>)</a:t>
            </a:r>
            <a:endParaRPr lang="en-US" sz="1600" dirty="0" smtClean="0">
              <a:latin typeface="Arial"/>
              <a:cs typeface="Arial"/>
            </a:endParaRPr>
          </a:p>
          <a:p>
            <a:pPr marL="742950" lvl="1" indent="-285750">
              <a:buFont typeface="Arial"/>
              <a:buChar char="•"/>
            </a:pPr>
            <a:r>
              <a:rPr lang="en-US" sz="1600" dirty="0">
                <a:latin typeface="Arial"/>
                <a:cs typeface="Arial"/>
                <a:hlinkClick r:id="rId4"/>
              </a:rPr>
              <a:t>First Peoples Disability Network (FPDN</a:t>
            </a:r>
            <a:r>
              <a:rPr lang="en-US" sz="1600" dirty="0" smtClean="0">
                <a:latin typeface="Arial"/>
                <a:cs typeface="Arial"/>
                <a:hlinkClick r:id="rId4"/>
              </a:rPr>
              <a:t>)</a:t>
            </a:r>
            <a:endParaRPr lang="en-US" sz="1600" dirty="0" smtClean="0">
              <a:latin typeface="Arial"/>
              <a:cs typeface="Arial"/>
            </a:endParaRPr>
          </a:p>
          <a:p>
            <a:pPr marL="742950" lvl="1" indent="-285750">
              <a:buFont typeface="Arial"/>
              <a:buChar char="•"/>
            </a:pPr>
            <a:r>
              <a:rPr lang="en-US" sz="1600" dirty="0">
                <a:latin typeface="Arial"/>
                <a:cs typeface="Arial"/>
                <a:hlinkClick r:id="rId5"/>
              </a:rPr>
              <a:t>National Ethnic Disability Alliance (NEDA)</a:t>
            </a:r>
            <a:endParaRPr lang="en-US" sz="1600" dirty="0" smtClean="0">
              <a:latin typeface="Arial"/>
              <a:cs typeface="Arial"/>
            </a:endParaRPr>
          </a:p>
          <a:p>
            <a:pPr marL="742950" lvl="1" indent="-285750">
              <a:buFont typeface="Arial"/>
              <a:buChar char="•"/>
            </a:pPr>
            <a:r>
              <a:rPr lang="en-US" sz="1600" dirty="0">
                <a:latin typeface="Arial"/>
                <a:cs typeface="Arial"/>
                <a:hlinkClick r:id="rId6"/>
              </a:rPr>
              <a:t>People With Disability Australia (PWDA</a:t>
            </a:r>
            <a:r>
              <a:rPr lang="en-US" sz="1600" dirty="0" smtClean="0">
                <a:latin typeface="Arial"/>
                <a:cs typeface="Arial"/>
                <a:hlinkClick r:id="rId6"/>
              </a:rPr>
              <a:t>)</a:t>
            </a:r>
            <a:endParaRPr lang="en-US" sz="1600" dirty="0">
              <a:latin typeface="Arial"/>
              <a:cs typeface="Arial"/>
            </a:endParaRPr>
          </a:p>
        </p:txBody>
      </p:sp>
      <p:sp>
        <p:nvSpPr>
          <p:cNvPr id="9" name="Rectangle 8"/>
          <p:cNvSpPr/>
          <p:nvPr/>
        </p:nvSpPr>
        <p:spPr>
          <a:xfrm>
            <a:off x="177030" y="4291306"/>
            <a:ext cx="6119091" cy="1077218"/>
          </a:xfrm>
          <a:prstGeom prst="rect">
            <a:avLst/>
          </a:prstGeom>
        </p:spPr>
        <p:txBody>
          <a:bodyPr wrap="square">
            <a:spAutoFit/>
          </a:bodyPr>
          <a:lstStyle/>
          <a:p>
            <a:pPr marL="285750" indent="-285750">
              <a:buFont typeface="Arial"/>
              <a:buChar char="•"/>
            </a:pPr>
            <a:r>
              <a:rPr lang="en-US" sz="1600" dirty="0" smtClean="0">
                <a:latin typeface="Arial"/>
                <a:cs typeface="Arial"/>
              </a:rPr>
              <a:t>The </a:t>
            </a:r>
            <a:r>
              <a:rPr lang="en-US" sz="1600" b="1" dirty="0">
                <a:solidFill>
                  <a:srgbClr val="008000"/>
                </a:solidFill>
                <a:latin typeface="Arial"/>
                <a:cs typeface="Arial"/>
              </a:rPr>
              <a:t>key </a:t>
            </a:r>
            <a:r>
              <a:rPr lang="en-US" sz="1600" b="1" dirty="0" smtClean="0">
                <a:solidFill>
                  <a:srgbClr val="008000"/>
                </a:solidFill>
                <a:latin typeface="Arial"/>
                <a:cs typeface="Arial"/>
              </a:rPr>
              <a:t>purpose</a:t>
            </a:r>
            <a:r>
              <a:rPr lang="en-US" sz="1600" dirty="0" smtClean="0">
                <a:latin typeface="Arial"/>
                <a:cs typeface="Arial"/>
              </a:rPr>
              <a:t> of </a:t>
            </a:r>
            <a:r>
              <a:rPr lang="en-US" sz="1600" dirty="0" smtClean="0">
                <a:latin typeface="Arial"/>
                <a:cs typeface="Arial"/>
                <a:hlinkClick r:id="rId7"/>
              </a:rPr>
              <a:t>DPOA</a:t>
            </a:r>
            <a:r>
              <a:rPr lang="en-US" sz="1600" dirty="0" smtClean="0">
                <a:latin typeface="Arial"/>
                <a:cs typeface="Arial"/>
              </a:rPr>
              <a:t> </a:t>
            </a:r>
            <a:r>
              <a:rPr lang="en-US" sz="1600" dirty="0">
                <a:latin typeface="Arial"/>
                <a:cs typeface="Arial"/>
              </a:rPr>
              <a:t>is to promote, protect and advance the human rights and freedoms of people with disability in Australia by working collaboratively on areas of shared interests, purpose and strategic opportunity.</a:t>
            </a:r>
          </a:p>
        </p:txBody>
      </p:sp>
      <p:sp>
        <p:nvSpPr>
          <p:cNvPr id="10" name="Rectangle 9"/>
          <p:cNvSpPr/>
          <p:nvPr/>
        </p:nvSpPr>
        <p:spPr>
          <a:xfrm>
            <a:off x="238606" y="5503512"/>
            <a:ext cx="5995939" cy="830997"/>
          </a:xfrm>
          <a:prstGeom prst="rect">
            <a:avLst/>
          </a:prstGeom>
        </p:spPr>
        <p:txBody>
          <a:bodyPr wrap="square">
            <a:spAutoFit/>
          </a:bodyPr>
          <a:lstStyle/>
          <a:p>
            <a:pPr marL="285750" indent="-285750">
              <a:buFont typeface="Arial"/>
              <a:buChar char="•"/>
            </a:pPr>
            <a:r>
              <a:rPr lang="en-US" sz="1600" dirty="0" smtClean="0">
                <a:latin typeface="Arial"/>
                <a:cs typeface="Arial"/>
              </a:rPr>
              <a:t>With its strong focus on intersectionality, DPO </a:t>
            </a:r>
            <a:r>
              <a:rPr lang="en-US" sz="1600" dirty="0">
                <a:latin typeface="Arial"/>
                <a:cs typeface="Arial"/>
              </a:rPr>
              <a:t>Australia </a:t>
            </a:r>
            <a:r>
              <a:rPr lang="en-US" sz="1600" dirty="0" smtClean="0">
                <a:latin typeface="Arial"/>
                <a:cs typeface="Arial"/>
              </a:rPr>
              <a:t>is a </a:t>
            </a:r>
            <a:r>
              <a:rPr lang="en-US" sz="1600" b="1" dirty="0" smtClean="0">
                <a:solidFill>
                  <a:srgbClr val="008000"/>
                </a:solidFill>
                <a:latin typeface="Arial"/>
                <a:cs typeface="Arial"/>
              </a:rPr>
              <a:t>critical </a:t>
            </a:r>
            <a:r>
              <a:rPr lang="en-US" sz="1600" b="1" dirty="0">
                <a:solidFill>
                  <a:srgbClr val="008000"/>
                </a:solidFill>
                <a:latin typeface="Arial"/>
                <a:cs typeface="Arial"/>
              </a:rPr>
              <a:t>mechanism</a:t>
            </a:r>
            <a:r>
              <a:rPr lang="en-US" sz="1600" dirty="0">
                <a:latin typeface="Arial"/>
                <a:cs typeface="Arial"/>
              </a:rPr>
              <a:t> to strengthen voice and visibility of women and girls with disability.</a:t>
            </a:r>
          </a:p>
        </p:txBody>
      </p:sp>
    </p:spTree>
    <p:extLst>
      <p:ext uri="{BB962C8B-B14F-4D97-AF65-F5344CB8AC3E}">
        <p14:creationId xmlns:p14="http://schemas.microsoft.com/office/powerpoint/2010/main" val="233525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46" y="694967"/>
            <a:ext cx="8936180" cy="2308324"/>
          </a:xfrm>
          <a:prstGeom prst="rect">
            <a:avLst/>
          </a:prstGeom>
        </p:spPr>
        <p:txBody>
          <a:bodyPr wrap="square">
            <a:spAutoFit/>
          </a:bodyPr>
          <a:lstStyle/>
          <a:p>
            <a:pPr marL="285750" indent="-285750">
              <a:buFont typeface="Arial"/>
              <a:buChar char="•"/>
            </a:pPr>
            <a:r>
              <a:rPr lang="en-US" sz="1600" dirty="0" smtClean="0">
                <a:latin typeface="Arial"/>
                <a:cs typeface="Arial"/>
              </a:rPr>
              <a:t>DPOA works </a:t>
            </a:r>
            <a:r>
              <a:rPr lang="en-US" sz="1600" dirty="0">
                <a:latin typeface="Arial"/>
                <a:cs typeface="Arial"/>
              </a:rPr>
              <a:t>on </a:t>
            </a:r>
            <a:r>
              <a:rPr lang="en-US" sz="1600" b="1" dirty="0">
                <a:solidFill>
                  <a:srgbClr val="008000"/>
                </a:solidFill>
                <a:latin typeface="Arial"/>
                <a:cs typeface="Arial"/>
              </a:rPr>
              <a:t>joint </a:t>
            </a:r>
            <a:r>
              <a:rPr lang="en-US" sz="1600" b="1" dirty="0" smtClean="0">
                <a:solidFill>
                  <a:srgbClr val="008000"/>
                </a:solidFill>
                <a:latin typeface="Arial"/>
                <a:cs typeface="Arial"/>
              </a:rPr>
              <a:t>initiatives</a:t>
            </a:r>
            <a:r>
              <a:rPr lang="en-US" sz="1600" dirty="0" smtClean="0">
                <a:latin typeface="Arial"/>
                <a:cs typeface="Arial"/>
              </a:rPr>
              <a:t> and projects:</a:t>
            </a:r>
            <a:endParaRPr lang="en-US" sz="1000" dirty="0">
              <a:latin typeface="Arial"/>
              <a:cs typeface="Arial"/>
            </a:endParaRPr>
          </a:p>
          <a:p>
            <a:pPr marL="742950" lvl="1" indent="-285750">
              <a:buFont typeface="Arial"/>
              <a:buChar char="•"/>
            </a:pPr>
            <a:r>
              <a:rPr lang="en-US" sz="1600" dirty="0">
                <a:latin typeface="Arial"/>
                <a:cs typeface="Arial"/>
              </a:rPr>
              <a:t>DPOA delegation to the CRPD COSP in June 2016;</a:t>
            </a:r>
          </a:p>
          <a:p>
            <a:pPr marL="742950" lvl="1" indent="-285750">
              <a:buFont typeface="Arial"/>
              <a:buChar char="•"/>
            </a:pPr>
            <a:r>
              <a:rPr lang="en-US" sz="1600" dirty="0" smtClean="0">
                <a:latin typeface="Arial"/>
                <a:cs typeface="Arial"/>
              </a:rPr>
              <a:t>DPOA national campaign </a:t>
            </a:r>
            <a:r>
              <a:rPr lang="en-US" sz="1600" dirty="0">
                <a:latin typeface="Arial"/>
                <a:cs typeface="Arial"/>
              </a:rPr>
              <a:t>which led to the </a:t>
            </a:r>
            <a:r>
              <a:rPr lang="en-US" sz="1600" dirty="0">
                <a:latin typeface="Arial"/>
                <a:cs typeface="Arial"/>
                <a:hlinkClick r:id="rId2"/>
              </a:rPr>
              <a:t>Senate Inquiry into Violence against people with disability in institutional and residential </a:t>
            </a:r>
            <a:r>
              <a:rPr lang="en-US" sz="1600" dirty="0" smtClean="0">
                <a:latin typeface="Arial"/>
                <a:cs typeface="Arial"/>
                <a:hlinkClick r:id="rId2"/>
              </a:rPr>
              <a:t>settings</a:t>
            </a:r>
            <a:r>
              <a:rPr lang="en-US" sz="1600" dirty="0" smtClean="0">
                <a:latin typeface="Arial"/>
                <a:cs typeface="Arial"/>
              </a:rPr>
              <a:t>;</a:t>
            </a:r>
          </a:p>
          <a:p>
            <a:pPr marL="742950" lvl="1" indent="-285750">
              <a:buFont typeface="Arial"/>
              <a:buChar char="•"/>
            </a:pPr>
            <a:r>
              <a:rPr lang="en-US" sz="1600" dirty="0">
                <a:latin typeface="Arial"/>
                <a:cs typeface="Arial"/>
              </a:rPr>
              <a:t>DPOA Federal Election Platform Campaign</a:t>
            </a:r>
            <a:r>
              <a:rPr lang="en-US" sz="1600" dirty="0" smtClean="0">
                <a:latin typeface="Arial"/>
                <a:cs typeface="Arial"/>
              </a:rPr>
              <a:t>;  </a:t>
            </a:r>
          </a:p>
          <a:p>
            <a:pPr marL="742950" lvl="1" indent="-285750">
              <a:buFont typeface="Arial"/>
              <a:buChar char="•"/>
            </a:pPr>
            <a:r>
              <a:rPr lang="en-US" sz="1600" dirty="0" smtClean="0">
                <a:latin typeface="Arial"/>
                <a:cs typeface="Arial"/>
              </a:rPr>
              <a:t>DPOA Summit with all Australian Human Rights Commissioners – to promote and focus on the AHRC working in a more intersectional way to advance the rights of people with disability;</a:t>
            </a:r>
          </a:p>
        </p:txBody>
      </p:sp>
      <p:sp>
        <p:nvSpPr>
          <p:cNvPr id="5" name="Rectangle 4"/>
          <p:cNvSpPr/>
          <p:nvPr/>
        </p:nvSpPr>
        <p:spPr>
          <a:xfrm>
            <a:off x="61576" y="223427"/>
            <a:ext cx="9013150" cy="384721"/>
          </a:xfrm>
          <a:prstGeom prst="rect">
            <a:avLst/>
          </a:prstGeom>
        </p:spPr>
        <p:txBody>
          <a:bodyPr wrap="square">
            <a:spAutoFit/>
          </a:bodyPr>
          <a:lstStyle/>
          <a:p>
            <a:r>
              <a:rPr lang="en-US" sz="1900" b="1" dirty="0" smtClean="0">
                <a:latin typeface="Arial"/>
                <a:cs typeface="Arial"/>
              </a:rPr>
              <a:t>3</a:t>
            </a:r>
            <a:r>
              <a:rPr lang="en-US" sz="1900" b="1" dirty="0">
                <a:latin typeface="Arial"/>
                <a:cs typeface="Arial"/>
              </a:rPr>
              <a:t>. Forming strategic alliances, </a:t>
            </a:r>
            <a:r>
              <a:rPr lang="en-US" sz="1900" b="1" dirty="0" smtClean="0">
                <a:latin typeface="Arial"/>
                <a:cs typeface="Arial"/>
              </a:rPr>
              <a:t>coalitions &amp; </a:t>
            </a:r>
            <a:r>
              <a:rPr lang="en-US" sz="1900" b="1" dirty="0">
                <a:latin typeface="Arial"/>
                <a:cs typeface="Arial"/>
              </a:rPr>
              <a:t>working </a:t>
            </a:r>
            <a:r>
              <a:rPr lang="en-US" sz="1900" b="1" dirty="0" smtClean="0">
                <a:latin typeface="Arial"/>
                <a:cs typeface="Arial"/>
              </a:rPr>
              <a:t>collaboratively…cont’d</a:t>
            </a:r>
            <a:endParaRPr lang="en-US" sz="1900" b="1" dirty="0">
              <a:latin typeface="Arial"/>
              <a:cs typeface="Arial"/>
            </a:endParaRPr>
          </a:p>
        </p:txBody>
      </p:sp>
      <p:pic>
        <p:nvPicPr>
          <p:cNvPr id="8" name="Picture 7" descr="DPOA1 copy.jpg" title="A photo of DPOA representatives taken at the Australian Human Rights Commissi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0764" y="4944553"/>
            <a:ext cx="2575048" cy="1930150"/>
          </a:xfrm>
          <a:prstGeom prst="rect">
            <a:avLst/>
          </a:prstGeom>
        </p:spPr>
      </p:pic>
      <p:pic>
        <p:nvPicPr>
          <p:cNvPr id="9" name="Picture 8" descr="C:\Users\thereses.PWDSYDNEY.000\AppData\Local\Microsoft\Windows\Temporary Internet Files\Content.Outlook\I6X2LWWJ\IMG_6789.jpg" title="A photo of Aunty Gayle meeting with the Prime Minister of Australia."/>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049309"/>
            <a:ext cx="3052260" cy="1842705"/>
          </a:xfrm>
          <a:prstGeom prst="rect">
            <a:avLst/>
          </a:prstGeom>
          <a:noFill/>
          <a:ln>
            <a:noFill/>
          </a:ln>
        </p:spPr>
      </p:pic>
      <p:pic>
        <p:nvPicPr>
          <p:cNvPr id="2" name="Picture 1" descr="COSP1 (1).jpg" title="A photo of the delegation of people with disability attending the 9th session of the CRPD Conference of States Partie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867219"/>
            <a:ext cx="3871576" cy="2007484"/>
          </a:xfrm>
          <a:prstGeom prst="rect">
            <a:avLst/>
          </a:prstGeom>
        </p:spPr>
      </p:pic>
      <p:pic>
        <p:nvPicPr>
          <p:cNvPr id="12" name="Picture 11" descr="DPOAPH1.jpg" title="A photo of DPOA representatives at Parliament House."/>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75213" y="2942249"/>
            <a:ext cx="3500599" cy="2116832"/>
          </a:xfrm>
          <a:prstGeom prst="rect">
            <a:avLst/>
          </a:prstGeom>
        </p:spPr>
      </p:pic>
      <p:pic>
        <p:nvPicPr>
          <p:cNvPr id="4" name="Picture 3" descr="Election1 copy.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375812" y="2942248"/>
            <a:ext cx="2768188" cy="3932455"/>
          </a:xfrm>
          <a:prstGeom prst="rect">
            <a:avLst/>
          </a:prstGeom>
        </p:spPr>
      </p:pic>
    </p:spTree>
    <p:extLst>
      <p:ext uri="{BB962C8B-B14F-4D97-AF65-F5344CB8AC3E}">
        <p14:creationId xmlns:p14="http://schemas.microsoft.com/office/powerpoint/2010/main" val="1227688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94546" y="1900035"/>
            <a:ext cx="5233938" cy="1569660"/>
          </a:xfrm>
          <a:prstGeom prst="rect">
            <a:avLst/>
          </a:prstGeom>
        </p:spPr>
        <p:txBody>
          <a:bodyPr wrap="square">
            <a:spAutoFit/>
          </a:bodyPr>
          <a:lstStyle/>
          <a:p>
            <a:pPr marL="285750" indent="-285750">
              <a:buFont typeface="Arial"/>
              <a:buChar char="•"/>
            </a:pPr>
            <a:r>
              <a:rPr lang="en-US" sz="1600" dirty="0">
                <a:latin typeface="Arial"/>
                <a:cs typeface="Arial"/>
              </a:rPr>
              <a:t>DPOA </a:t>
            </a:r>
            <a:r>
              <a:rPr lang="en-US" sz="1600" b="1" dirty="0">
                <a:solidFill>
                  <a:srgbClr val="008000"/>
                </a:solidFill>
                <a:latin typeface="Arial"/>
                <a:cs typeface="Arial"/>
              </a:rPr>
              <a:t>UPR NGO Project</a:t>
            </a:r>
            <a:r>
              <a:rPr lang="en-US" sz="1600" dirty="0">
                <a:latin typeface="Arial"/>
                <a:cs typeface="Arial"/>
              </a:rPr>
              <a:t> - coordinated the UPR Disability Coordination Group on behalf of the Australian UPR NGO Human Rights Coalition (over 200 NGOs), participating in the UPR pre-sessional meetings and participating in the delegation to the UPR at the UN in </a:t>
            </a:r>
            <a:r>
              <a:rPr lang="en-US" sz="1600" dirty="0" smtClean="0">
                <a:latin typeface="Arial"/>
                <a:cs typeface="Arial"/>
              </a:rPr>
              <a:t>Geneva.</a:t>
            </a:r>
            <a:endParaRPr lang="en-US" sz="1600" dirty="0"/>
          </a:p>
        </p:txBody>
      </p:sp>
      <p:sp>
        <p:nvSpPr>
          <p:cNvPr id="5" name="Rectangle 4"/>
          <p:cNvSpPr/>
          <p:nvPr/>
        </p:nvSpPr>
        <p:spPr>
          <a:xfrm>
            <a:off x="130847" y="766278"/>
            <a:ext cx="8797637" cy="1077218"/>
          </a:xfrm>
          <a:prstGeom prst="rect">
            <a:avLst/>
          </a:prstGeom>
        </p:spPr>
        <p:txBody>
          <a:bodyPr wrap="square">
            <a:spAutoFit/>
          </a:bodyPr>
          <a:lstStyle/>
          <a:p>
            <a:pPr marL="285750" indent="-285750">
              <a:buFont typeface="Arial"/>
              <a:buChar char="•"/>
            </a:pPr>
            <a:r>
              <a:rPr lang="en-US" sz="1600" dirty="0">
                <a:latin typeface="Arial"/>
                <a:cs typeface="Arial"/>
              </a:rPr>
              <a:t>DPOA campaign on the </a:t>
            </a:r>
            <a:r>
              <a:rPr lang="en-US" sz="1600" b="1" dirty="0">
                <a:solidFill>
                  <a:srgbClr val="008000"/>
                </a:solidFill>
                <a:latin typeface="Arial"/>
                <a:cs typeface="Arial"/>
              </a:rPr>
              <a:t>Third Action Plan</a:t>
            </a:r>
            <a:r>
              <a:rPr lang="en-US" sz="1600" dirty="0">
                <a:latin typeface="Arial"/>
                <a:cs typeface="Arial"/>
              </a:rPr>
              <a:t> under the Australian Government’s 12 year </a:t>
            </a:r>
            <a:r>
              <a:rPr lang="en-US" sz="1600" dirty="0">
                <a:latin typeface="Arial"/>
                <a:cs typeface="Arial"/>
                <a:hlinkClick r:id="rId2"/>
              </a:rPr>
              <a:t>National Action Plan to Reduce Violence Against Women and their Children</a:t>
            </a:r>
            <a:r>
              <a:rPr lang="en-US" sz="1600" dirty="0">
                <a:latin typeface="Arial"/>
                <a:cs typeface="Arial"/>
              </a:rPr>
              <a:t> - to ensure that the Third Action Plan responds to, and addresses, all forms of violence against all women, regardless of the setting or place in which it occurs, and regardless of who perpetrates it. </a:t>
            </a:r>
            <a:endParaRPr lang="en-US" sz="1600" dirty="0"/>
          </a:p>
        </p:txBody>
      </p:sp>
      <p:sp>
        <p:nvSpPr>
          <p:cNvPr id="6" name="Rectangle 5"/>
          <p:cNvSpPr/>
          <p:nvPr/>
        </p:nvSpPr>
        <p:spPr>
          <a:xfrm>
            <a:off x="61576" y="223427"/>
            <a:ext cx="9013150" cy="384721"/>
          </a:xfrm>
          <a:prstGeom prst="rect">
            <a:avLst/>
          </a:prstGeom>
        </p:spPr>
        <p:txBody>
          <a:bodyPr wrap="square">
            <a:spAutoFit/>
          </a:bodyPr>
          <a:lstStyle/>
          <a:p>
            <a:r>
              <a:rPr lang="en-US" sz="1900" b="1" dirty="0" smtClean="0">
                <a:latin typeface="Arial"/>
                <a:cs typeface="Arial"/>
              </a:rPr>
              <a:t>3</a:t>
            </a:r>
            <a:r>
              <a:rPr lang="en-US" sz="1900" b="1" dirty="0">
                <a:latin typeface="Arial"/>
                <a:cs typeface="Arial"/>
              </a:rPr>
              <a:t>. Forming strategic alliances, </a:t>
            </a:r>
            <a:r>
              <a:rPr lang="en-US" sz="1900" b="1" dirty="0" smtClean="0">
                <a:latin typeface="Arial"/>
                <a:cs typeface="Arial"/>
              </a:rPr>
              <a:t>coalitions &amp; </a:t>
            </a:r>
            <a:r>
              <a:rPr lang="en-US" sz="1900" b="1" dirty="0">
                <a:latin typeface="Arial"/>
                <a:cs typeface="Arial"/>
              </a:rPr>
              <a:t>working </a:t>
            </a:r>
            <a:r>
              <a:rPr lang="en-US" sz="1900" b="1" dirty="0" smtClean="0">
                <a:latin typeface="Arial"/>
                <a:cs typeface="Arial"/>
              </a:rPr>
              <a:t>collaboratively…cont’d</a:t>
            </a:r>
            <a:endParaRPr lang="en-US" sz="1900" b="1" dirty="0">
              <a:latin typeface="Arial"/>
              <a:cs typeface="Arial"/>
            </a:endParaRPr>
          </a:p>
        </p:txBody>
      </p:sp>
      <p:pic>
        <p:nvPicPr>
          <p:cNvPr id="7" name="Picture 6" descr="FactSheet1 copy.png" title="A fact sheet developed by the Australian Government explaining how the Third Action Plan of the National Plan to Reduce Violence Against Women and Their Children, addresses issues for women with disabilit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969866"/>
            <a:ext cx="3486255" cy="4888134"/>
          </a:xfrm>
          <a:prstGeom prst="rect">
            <a:avLst/>
          </a:prstGeom>
          <a:ln w="12700" cap="sq" cmpd="sng">
            <a:solidFill>
              <a:srgbClr val="000000"/>
            </a:solidFill>
            <a:prstDash val="solid"/>
            <a:miter lim="800000"/>
          </a:ln>
          <a:effectLst/>
        </p:spPr>
      </p:pic>
      <p:pic>
        <p:nvPicPr>
          <p:cNvPr id="2" name="Picture 1" descr="UPR1 copy.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94545" y="3534326"/>
            <a:ext cx="2424545" cy="3221303"/>
          </a:xfrm>
          <a:prstGeom prst="rect">
            <a:avLst/>
          </a:prstGeom>
          <a:ln w="12700" cap="sq" cmpd="sng">
            <a:solidFill>
              <a:srgbClr val="000000"/>
            </a:solidFill>
            <a:prstDash val="solid"/>
            <a:miter lim="800000"/>
          </a:ln>
          <a:effectLst/>
        </p:spPr>
      </p:pic>
      <p:pic>
        <p:nvPicPr>
          <p:cNvPr id="3" name="Picture 2" descr="UPR2 copy.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08940" y="3534325"/>
            <a:ext cx="2331531" cy="3221303"/>
          </a:xfrm>
          <a:prstGeom prst="rect">
            <a:avLst/>
          </a:prstGeom>
          <a:ln w="12700" cap="sq" cmpd="sng">
            <a:solidFill>
              <a:srgbClr val="000000"/>
            </a:solidFill>
            <a:prstDash val="solid"/>
            <a:miter lim="800000"/>
          </a:ln>
          <a:effectLst/>
        </p:spPr>
      </p:pic>
    </p:spTree>
    <p:extLst>
      <p:ext uri="{BB962C8B-B14F-4D97-AF65-F5344CB8AC3E}">
        <p14:creationId xmlns:p14="http://schemas.microsoft.com/office/powerpoint/2010/main" val="1234806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DA_Logo_Magenta cop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2909" y="569579"/>
            <a:ext cx="2778516" cy="1243717"/>
          </a:xfrm>
          <a:prstGeom prst="rect">
            <a:avLst/>
          </a:prstGeom>
        </p:spPr>
      </p:pic>
      <p:sp>
        <p:nvSpPr>
          <p:cNvPr id="3" name="Rectangle 2"/>
          <p:cNvSpPr/>
          <p:nvPr/>
        </p:nvSpPr>
        <p:spPr>
          <a:xfrm>
            <a:off x="169332" y="2106239"/>
            <a:ext cx="4548910" cy="3816429"/>
          </a:xfrm>
          <a:prstGeom prst="rect">
            <a:avLst/>
          </a:prstGeom>
        </p:spPr>
        <p:txBody>
          <a:bodyPr wrap="square">
            <a:spAutoFit/>
          </a:bodyPr>
          <a:lstStyle/>
          <a:p>
            <a:pPr algn="ctr"/>
            <a:r>
              <a:rPr lang="en-AU" sz="1400" dirty="0">
                <a:latin typeface="Arial"/>
                <a:cs typeface="Arial"/>
              </a:rPr>
              <a:t> </a:t>
            </a:r>
          </a:p>
          <a:p>
            <a:pPr algn="ctr"/>
            <a:r>
              <a:rPr lang="en-AU" sz="1400" dirty="0" smtClean="0">
                <a:latin typeface="Arial"/>
                <a:cs typeface="Arial"/>
              </a:rPr>
              <a:t>Women with Disabilities Australia (WWDA)</a:t>
            </a:r>
          </a:p>
          <a:p>
            <a:pPr algn="ctr"/>
            <a:r>
              <a:rPr lang="en-AU" sz="1400" dirty="0" smtClean="0">
                <a:latin typeface="Arial"/>
                <a:cs typeface="Arial"/>
              </a:rPr>
              <a:t>PO </a:t>
            </a:r>
            <a:r>
              <a:rPr lang="en-AU" sz="1400" dirty="0">
                <a:latin typeface="Arial"/>
                <a:cs typeface="Arial"/>
              </a:rPr>
              <a:t>Box 407, Lenah Valley TASMANIA 7008 AUSTRALIA</a:t>
            </a:r>
          </a:p>
          <a:p>
            <a:pPr algn="ctr"/>
            <a:r>
              <a:rPr lang="en-AU" sz="1400" dirty="0" err="1">
                <a:latin typeface="Arial"/>
                <a:cs typeface="Arial"/>
              </a:rPr>
              <a:t>Ph</a:t>
            </a:r>
            <a:r>
              <a:rPr lang="en-AU" sz="1400" dirty="0">
                <a:latin typeface="Arial"/>
                <a:cs typeface="Arial"/>
              </a:rPr>
              <a:t>: +61 438 535 123</a:t>
            </a:r>
          </a:p>
          <a:p>
            <a:pPr algn="ctr"/>
            <a:r>
              <a:rPr lang="en-AU" sz="1400" dirty="0">
                <a:latin typeface="Arial"/>
                <a:cs typeface="Arial"/>
              </a:rPr>
              <a:t>E: </a:t>
            </a:r>
            <a:r>
              <a:rPr lang="en-AU" sz="1400" u="sng" dirty="0">
                <a:latin typeface="Arial"/>
                <a:cs typeface="Arial"/>
                <a:hlinkClick r:id="rId3"/>
              </a:rPr>
              <a:t>carolyn@wwda.org.au</a:t>
            </a:r>
            <a:r>
              <a:rPr lang="en-AU" sz="1400" dirty="0">
                <a:latin typeface="Arial"/>
                <a:cs typeface="Arial"/>
              </a:rPr>
              <a:t>   W: </a:t>
            </a:r>
            <a:r>
              <a:rPr lang="en-AU" sz="1400" u="sng" dirty="0">
                <a:latin typeface="Arial"/>
                <a:cs typeface="Arial"/>
                <a:hlinkClick r:id="rId4"/>
              </a:rPr>
              <a:t>www.wwda.org.au</a:t>
            </a:r>
            <a:endParaRPr lang="en-AU" sz="1400" dirty="0">
              <a:latin typeface="Arial"/>
              <a:cs typeface="Arial"/>
            </a:endParaRPr>
          </a:p>
          <a:p>
            <a:pPr algn="ctr"/>
            <a:r>
              <a:rPr lang="en-AU" sz="1400" dirty="0">
                <a:latin typeface="Arial"/>
                <a:cs typeface="Arial"/>
              </a:rPr>
              <a:t>FB: </a:t>
            </a:r>
            <a:r>
              <a:rPr lang="en-AU" sz="1400" u="sng" dirty="0">
                <a:latin typeface="Arial"/>
                <a:cs typeface="Arial"/>
                <a:hlinkClick r:id="rId5"/>
              </a:rPr>
              <a:t>www.facebook.com/WWDA.Australia</a:t>
            </a:r>
            <a:endParaRPr lang="en-AU" sz="1400" dirty="0">
              <a:latin typeface="Arial"/>
              <a:cs typeface="Arial"/>
            </a:endParaRPr>
          </a:p>
          <a:p>
            <a:pPr algn="ctr"/>
            <a:r>
              <a:rPr lang="en-AU" sz="1400" dirty="0">
                <a:latin typeface="Arial"/>
                <a:cs typeface="Arial"/>
              </a:rPr>
              <a:t>Twitter: </a:t>
            </a:r>
            <a:r>
              <a:rPr lang="en-AU" sz="1400" u="sng" dirty="0">
                <a:latin typeface="Arial"/>
                <a:cs typeface="Arial"/>
                <a:hlinkClick r:id="rId6"/>
              </a:rPr>
              <a:t>https://twitter.com/WWDA_AU</a:t>
            </a:r>
            <a:endParaRPr lang="en-AU" sz="1400" dirty="0">
              <a:latin typeface="Arial"/>
              <a:cs typeface="Arial"/>
            </a:endParaRPr>
          </a:p>
          <a:p>
            <a:pPr algn="ctr"/>
            <a:r>
              <a:rPr lang="en-AU" sz="1400" dirty="0">
                <a:latin typeface="Arial"/>
                <a:cs typeface="Arial"/>
              </a:rPr>
              <a:t>Contact: Carolyn Frohmader (Executive Director</a:t>
            </a:r>
            <a:r>
              <a:rPr lang="en-AU" sz="1400" dirty="0" smtClean="0">
                <a:latin typeface="Arial"/>
                <a:cs typeface="Arial"/>
              </a:rPr>
              <a:t>)</a:t>
            </a:r>
            <a:r>
              <a:rPr lang="en-AU" dirty="0">
                <a:latin typeface="Arial"/>
                <a:cs typeface="Arial"/>
              </a:rPr>
              <a:t> </a:t>
            </a:r>
            <a:endParaRPr lang="en-AU" dirty="0" smtClean="0">
              <a:latin typeface="Arial"/>
              <a:cs typeface="Arial"/>
            </a:endParaRPr>
          </a:p>
          <a:p>
            <a:pPr algn="ctr"/>
            <a:endParaRPr lang="en-AU" sz="1400" dirty="0">
              <a:latin typeface="Arial"/>
              <a:cs typeface="Arial"/>
            </a:endParaRPr>
          </a:p>
          <a:p>
            <a:pPr algn="ctr"/>
            <a:r>
              <a:rPr lang="en-AU" sz="1400" i="1" dirty="0">
                <a:latin typeface="Arial"/>
                <a:cs typeface="Arial"/>
              </a:rPr>
              <a:t>Winner, National Human Rights Award 2001</a:t>
            </a:r>
            <a:endParaRPr lang="en-AU" sz="1400" dirty="0">
              <a:latin typeface="Arial"/>
              <a:cs typeface="Arial"/>
            </a:endParaRPr>
          </a:p>
          <a:p>
            <a:pPr algn="ctr"/>
            <a:r>
              <a:rPr lang="en-AU" sz="1400" i="1" dirty="0">
                <a:latin typeface="Arial"/>
                <a:cs typeface="Arial"/>
              </a:rPr>
              <a:t>Winner, National Violence Prevention Award 1999</a:t>
            </a:r>
            <a:endParaRPr lang="en-AU" sz="1400" dirty="0">
              <a:latin typeface="Arial"/>
              <a:cs typeface="Arial"/>
            </a:endParaRPr>
          </a:p>
          <a:p>
            <a:pPr algn="ctr"/>
            <a:r>
              <a:rPr lang="en-AU" sz="1400" i="1" dirty="0">
                <a:latin typeface="Arial"/>
                <a:cs typeface="Arial"/>
              </a:rPr>
              <a:t>Winner, Tasmanian Women's Safety Award 2008</a:t>
            </a:r>
            <a:endParaRPr lang="en-AU" sz="1400" dirty="0">
              <a:latin typeface="Arial"/>
              <a:cs typeface="Arial"/>
            </a:endParaRPr>
          </a:p>
          <a:p>
            <a:pPr algn="ctr"/>
            <a:r>
              <a:rPr lang="en-AU" sz="1400" i="1" dirty="0">
                <a:latin typeface="Arial"/>
                <a:cs typeface="Arial"/>
              </a:rPr>
              <a:t>Certificate of Merit, Australian Crime &amp; Violence Prevention Awards 2008</a:t>
            </a:r>
            <a:endParaRPr lang="en-AU" sz="1400" dirty="0">
              <a:latin typeface="Arial"/>
              <a:cs typeface="Arial"/>
            </a:endParaRPr>
          </a:p>
          <a:p>
            <a:pPr algn="ctr"/>
            <a:r>
              <a:rPr lang="en-AU" sz="1400" i="1" dirty="0">
                <a:latin typeface="Arial"/>
                <a:cs typeface="Arial"/>
              </a:rPr>
              <a:t>Nominee, French Republic's Human Rights Prize 2003</a:t>
            </a:r>
            <a:endParaRPr lang="en-AU" sz="1400" dirty="0">
              <a:latin typeface="Arial"/>
              <a:cs typeface="Arial"/>
            </a:endParaRPr>
          </a:p>
          <a:p>
            <a:pPr algn="ctr"/>
            <a:r>
              <a:rPr lang="en-AU" sz="1400" i="1" dirty="0">
                <a:latin typeface="Arial"/>
                <a:cs typeface="Arial"/>
              </a:rPr>
              <a:t>Nominee, UN Millennium Peace Prize for Women </a:t>
            </a:r>
            <a:r>
              <a:rPr lang="en-AU" sz="1400" i="1" dirty="0" smtClean="0">
                <a:latin typeface="Arial"/>
                <a:cs typeface="Arial"/>
              </a:rPr>
              <a:t>2000</a:t>
            </a:r>
            <a:endParaRPr lang="en-AU" sz="1400" dirty="0">
              <a:latin typeface="Arial"/>
              <a:cs typeface="Arial"/>
            </a:endParaRPr>
          </a:p>
        </p:txBody>
      </p:sp>
      <p:pic>
        <p:nvPicPr>
          <p:cNvPr id="4" name="Picture 3" descr="DPO_Logo_lastpage.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38090" y="161640"/>
            <a:ext cx="2205183" cy="2205183"/>
          </a:xfrm>
          <a:prstGeom prst="rect">
            <a:avLst/>
          </a:prstGeom>
        </p:spPr>
      </p:pic>
      <p:sp>
        <p:nvSpPr>
          <p:cNvPr id="5" name="Rectangle 4"/>
          <p:cNvSpPr/>
          <p:nvPr/>
        </p:nvSpPr>
        <p:spPr>
          <a:xfrm>
            <a:off x="4718242" y="2516908"/>
            <a:ext cx="4310303" cy="1815882"/>
          </a:xfrm>
          <a:prstGeom prst="rect">
            <a:avLst/>
          </a:prstGeom>
        </p:spPr>
        <p:txBody>
          <a:bodyPr wrap="square">
            <a:spAutoFit/>
          </a:bodyPr>
          <a:lstStyle/>
          <a:p>
            <a:pPr algn="ctr"/>
            <a:r>
              <a:rPr lang="en-US" sz="1400" dirty="0" smtClean="0">
                <a:latin typeface="Arial"/>
                <a:cs typeface="Arial"/>
              </a:rPr>
              <a:t>Disabled </a:t>
            </a:r>
            <a:r>
              <a:rPr lang="en-US" sz="1400" dirty="0">
                <a:latin typeface="Arial"/>
                <a:cs typeface="Arial"/>
              </a:rPr>
              <a:t>People’s Organisations Australia</a:t>
            </a:r>
          </a:p>
          <a:p>
            <a:pPr algn="ctr"/>
            <a:r>
              <a:rPr lang="en-US" sz="1400" dirty="0">
                <a:latin typeface="Arial"/>
                <a:cs typeface="Arial"/>
              </a:rPr>
              <a:t>PO Box </a:t>
            </a:r>
            <a:r>
              <a:rPr lang="en-US" sz="1400" dirty="0" smtClean="0">
                <a:latin typeface="Arial"/>
                <a:cs typeface="Arial"/>
              </a:rPr>
              <a:t>666, Strawberry Hills NSW 2012 </a:t>
            </a:r>
            <a:endParaRPr lang="en-US" sz="1400" dirty="0">
              <a:latin typeface="Arial"/>
              <a:cs typeface="Arial"/>
            </a:endParaRPr>
          </a:p>
          <a:p>
            <a:pPr algn="ctr"/>
            <a:r>
              <a:rPr lang="en-US" sz="1400" dirty="0" smtClean="0">
                <a:latin typeface="Arial"/>
                <a:cs typeface="Arial"/>
              </a:rPr>
              <a:t>AUSTRALIA</a:t>
            </a:r>
            <a:endParaRPr lang="en-US" sz="1400" dirty="0">
              <a:latin typeface="Arial"/>
              <a:cs typeface="Arial"/>
            </a:endParaRPr>
          </a:p>
          <a:p>
            <a:pPr algn="ctr"/>
            <a:r>
              <a:rPr lang="en-US" sz="1400" dirty="0" err="1" smtClean="0">
                <a:latin typeface="Arial"/>
                <a:cs typeface="Arial"/>
              </a:rPr>
              <a:t>Ph</a:t>
            </a:r>
            <a:r>
              <a:rPr lang="en-US" sz="1400" dirty="0" smtClean="0">
                <a:latin typeface="Arial"/>
                <a:cs typeface="Arial"/>
              </a:rPr>
              <a:t>: </a:t>
            </a:r>
            <a:r>
              <a:rPr lang="en-US" sz="1400" dirty="0">
                <a:latin typeface="Arial"/>
                <a:cs typeface="Arial"/>
              </a:rPr>
              <a:t>+61 2 9370 3100</a:t>
            </a:r>
          </a:p>
          <a:p>
            <a:pPr algn="ctr"/>
            <a:r>
              <a:rPr lang="en-US" sz="1400" dirty="0" err="1" smtClean="0">
                <a:latin typeface="Arial"/>
                <a:cs typeface="Arial"/>
              </a:rPr>
              <a:t>Ph</a:t>
            </a:r>
            <a:r>
              <a:rPr lang="en-US" sz="1400" dirty="0" smtClean="0">
                <a:latin typeface="Arial"/>
                <a:cs typeface="Arial"/>
              </a:rPr>
              <a:t>: +</a:t>
            </a:r>
            <a:r>
              <a:rPr lang="en-US" sz="1400" dirty="0">
                <a:latin typeface="Arial"/>
                <a:cs typeface="Arial"/>
              </a:rPr>
              <a:t>61 412 935 </a:t>
            </a:r>
            <a:r>
              <a:rPr lang="en-US" sz="1400" dirty="0" smtClean="0">
                <a:latin typeface="Arial"/>
                <a:cs typeface="Arial"/>
              </a:rPr>
              <a:t>128</a:t>
            </a:r>
          </a:p>
          <a:p>
            <a:pPr algn="ctr"/>
            <a:r>
              <a:rPr lang="en-US" sz="1400" dirty="0" smtClean="0">
                <a:latin typeface="Arial"/>
                <a:cs typeface="Arial"/>
              </a:rPr>
              <a:t>E: </a:t>
            </a:r>
            <a:r>
              <a:rPr lang="en-US" sz="1400" dirty="0">
                <a:latin typeface="Arial"/>
                <a:cs typeface="Arial"/>
                <a:hlinkClick r:id="rId8"/>
              </a:rPr>
              <a:t>director@</a:t>
            </a:r>
            <a:r>
              <a:rPr lang="en-US" sz="1400" dirty="0" smtClean="0">
                <a:latin typeface="Arial"/>
                <a:cs typeface="Arial"/>
                <a:hlinkClick r:id="rId8"/>
              </a:rPr>
              <a:t>dpoa.org.au</a:t>
            </a:r>
            <a:r>
              <a:rPr lang="en-US" sz="1400" dirty="0" smtClean="0">
                <a:latin typeface="Arial"/>
                <a:cs typeface="Arial"/>
              </a:rPr>
              <a:t> W</a:t>
            </a:r>
            <a:r>
              <a:rPr lang="en-US" sz="1400" dirty="0">
                <a:latin typeface="Arial"/>
                <a:cs typeface="Arial"/>
              </a:rPr>
              <a:t>: </a:t>
            </a:r>
            <a:r>
              <a:rPr lang="en-US" sz="1400" dirty="0">
                <a:latin typeface="Arial"/>
                <a:cs typeface="Arial"/>
                <a:hlinkClick r:id="rId9"/>
              </a:rPr>
              <a:t>http://</a:t>
            </a:r>
            <a:r>
              <a:rPr lang="en-US" sz="1400" dirty="0" smtClean="0">
                <a:latin typeface="Arial"/>
                <a:cs typeface="Arial"/>
                <a:hlinkClick r:id="rId9"/>
              </a:rPr>
              <a:t>dpoa.org.au</a:t>
            </a:r>
            <a:r>
              <a:rPr lang="en-US" sz="1400" dirty="0" smtClean="0">
                <a:latin typeface="Arial"/>
                <a:cs typeface="Arial"/>
              </a:rPr>
              <a:t> </a:t>
            </a:r>
            <a:endParaRPr lang="en-US" sz="1400" dirty="0">
              <a:latin typeface="Arial"/>
              <a:cs typeface="Arial"/>
            </a:endParaRPr>
          </a:p>
          <a:p>
            <a:pPr algn="ctr"/>
            <a:r>
              <a:rPr lang="en-AU" sz="1400" dirty="0">
                <a:latin typeface="Arial"/>
                <a:cs typeface="Arial"/>
              </a:rPr>
              <a:t>Twitter: </a:t>
            </a:r>
            <a:r>
              <a:rPr lang="en-AU" sz="1400" dirty="0">
                <a:latin typeface="Arial"/>
                <a:cs typeface="Arial"/>
                <a:hlinkClick r:id="rId10"/>
              </a:rPr>
              <a:t>https://twitter.com/</a:t>
            </a:r>
            <a:r>
              <a:rPr lang="en-AU" sz="1400" dirty="0" smtClean="0">
                <a:latin typeface="Arial"/>
                <a:cs typeface="Arial"/>
                <a:hlinkClick r:id="rId10"/>
              </a:rPr>
              <a:t>DPOAustralia</a:t>
            </a:r>
            <a:r>
              <a:rPr lang="en-AU" sz="1400" dirty="0" smtClean="0">
                <a:latin typeface="Arial"/>
                <a:cs typeface="Arial"/>
              </a:rPr>
              <a:t> </a:t>
            </a:r>
            <a:endParaRPr lang="en-US" sz="1400" dirty="0">
              <a:latin typeface="Arial"/>
              <a:cs typeface="Arial"/>
            </a:endParaRPr>
          </a:p>
          <a:p>
            <a:pPr algn="ctr"/>
            <a:r>
              <a:rPr lang="en-AU" sz="1400" dirty="0" smtClean="0">
                <a:latin typeface="Arial"/>
                <a:cs typeface="Arial"/>
              </a:rPr>
              <a:t>Contact: </a:t>
            </a:r>
            <a:r>
              <a:rPr lang="en-US" sz="1400" dirty="0" smtClean="0">
                <a:latin typeface="Arial"/>
                <a:cs typeface="Arial"/>
              </a:rPr>
              <a:t>Therese Sands (Director)</a:t>
            </a:r>
            <a:endParaRPr lang="en-US" sz="1400" dirty="0">
              <a:latin typeface="Arial"/>
              <a:cs typeface="Arial"/>
            </a:endParaRPr>
          </a:p>
        </p:txBody>
      </p:sp>
    </p:spTree>
    <p:extLst>
      <p:ext uri="{BB962C8B-B14F-4D97-AF65-F5344CB8AC3E}">
        <p14:creationId xmlns:p14="http://schemas.microsoft.com/office/powerpoint/2010/main" val="2249369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184" y="4234588"/>
            <a:ext cx="4595089" cy="1754327"/>
          </a:xfrm>
          <a:prstGeom prst="rect">
            <a:avLst/>
          </a:prstGeom>
        </p:spPr>
        <p:txBody>
          <a:bodyPr wrap="square">
            <a:spAutoFit/>
          </a:bodyPr>
          <a:lstStyle/>
          <a:p>
            <a:pPr algn="just"/>
            <a:r>
              <a:rPr lang="en-US" dirty="0" smtClean="0">
                <a:latin typeface="Arial"/>
                <a:cs typeface="Arial"/>
              </a:rPr>
              <a:t>WWDA’s work at all levels illustrates that women and girls with disability are best positioned to identify and </a:t>
            </a:r>
            <a:r>
              <a:rPr lang="en-US" b="1" dirty="0" smtClean="0">
                <a:solidFill>
                  <a:srgbClr val="008000"/>
                </a:solidFill>
                <a:latin typeface="Arial"/>
                <a:cs typeface="Arial"/>
              </a:rPr>
              <a:t>determine their own rights</a:t>
            </a:r>
            <a:r>
              <a:rPr lang="en-US" dirty="0" smtClean="0">
                <a:latin typeface="Arial"/>
                <a:cs typeface="Arial"/>
              </a:rPr>
              <a:t>, needs, will and preferences and to make decisions concerning their circumstances and conditions. </a:t>
            </a:r>
          </a:p>
        </p:txBody>
      </p:sp>
      <p:sp>
        <p:nvSpPr>
          <p:cNvPr id="5" name="TextBox 4"/>
          <p:cNvSpPr txBox="1"/>
          <p:nvPr/>
        </p:nvSpPr>
        <p:spPr>
          <a:xfrm>
            <a:off x="300183" y="1685835"/>
            <a:ext cx="8397392" cy="1200329"/>
          </a:xfrm>
          <a:prstGeom prst="rect">
            <a:avLst/>
          </a:prstGeom>
          <a:noFill/>
        </p:spPr>
        <p:txBody>
          <a:bodyPr wrap="square" rtlCol="0">
            <a:spAutoFit/>
          </a:bodyPr>
          <a:lstStyle/>
          <a:p>
            <a:pPr algn="just"/>
            <a:r>
              <a:rPr lang="en-US" dirty="0" smtClean="0">
                <a:latin typeface="Arial"/>
                <a:cs typeface="Arial"/>
              </a:rPr>
              <a:t>Women With Disabilities Australia (WWDA) is the award winning, national Disabled People’s Organisation </a:t>
            </a:r>
            <a:r>
              <a:rPr lang="en-US" b="1" dirty="0" smtClean="0">
                <a:solidFill>
                  <a:srgbClr val="008000"/>
                </a:solidFill>
                <a:latin typeface="Arial"/>
                <a:cs typeface="Arial"/>
              </a:rPr>
              <a:t>(DPO)</a:t>
            </a:r>
            <a:r>
              <a:rPr lang="en-US" dirty="0" smtClean="0">
                <a:latin typeface="Arial"/>
                <a:cs typeface="Arial"/>
              </a:rPr>
              <a:t> for women and girls with all types of disability in Australia. WWDA operates as a transnational human rights organisation and is run </a:t>
            </a:r>
            <a:r>
              <a:rPr lang="en-US" b="1" dirty="0" smtClean="0">
                <a:solidFill>
                  <a:srgbClr val="008000"/>
                </a:solidFill>
                <a:latin typeface="Arial"/>
                <a:cs typeface="Arial"/>
              </a:rPr>
              <a:t>by</a:t>
            </a:r>
            <a:r>
              <a:rPr lang="en-US" dirty="0" smtClean="0">
                <a:latin typeface="Arial"/>
                <a:cs typeface="Arial"/>
              </a:rPr>
              <a:t> women with disability, </a:t>
            </a:r>
            <a:r>
              <a:rPr lang="en-US" b="1" dirty="0" smtClean="0">
                <a:solidFill>
                  <a:srgbClr val="008000"/>
                </a:solidFill>
                <a:latin typeface="Arial"/>
                <a:cs typeface="Arial"/>
              </a:rPr>
              <a:t>for</a:t>
            </a:r>
            <a:r>
              <a:rPr lang="en-US" dirty="0" smtClean="0">
                <a:latin typeface="Arial"/>
                <a:cs typeface="Arial"/>
              </a:rPr>
              <a:t> women with disability.</a:t>
            </a:r>
          </a:p>
        </p:txBody>
      </p:sp>
      <p:sp>
        <p:nvSpPr>
          <p:cNvPr id="6" name="TextBox 5"/>
          <p:cNvSpPr txBox="1"/>
          <p:nvPr/>
        </p:nvSpPr>
        <p:spPr>
          <a:xfrm>
            <a:off x="300183" y="3157902"/>
            <a:ext cx="8278442" cy="923330"/>
          </a:xfrm>
          <a:prstGeom prst="rect">
            <a:avLst/>
          </a:prstGeom>
          <a:noFill/>
        </p:spPr>
        <p:txBody>
          <a:bodyPr wrap="square" rtlCol="0">
            <a:spAutoFit/>
          </a:bodyPr>
          <a:lstStyle/>
          <a:p>
            <a:pPr algn="just"/>
            <a:r>
              <a:rPr lang="en-US" dirty="0" smtClean="0">
                <a:latin typeface="Arial"/>
                <a:cs typeface="Arial"/>
              </a:rPr>
              <a:t>WWDA’s work is grounded in a </a:t>
            </a:r>
            <a:r>
              <a:rPr lang="en-US" b="1" dirty="0" smtClean="0">
                <a:solidFill>
                  <a:srgbClr val="008000"/>
                </a:solidFill>
                <a:latin typeface="Arial"/>
                <a:cs typeface="Arial"/>
              </a:rPr>
              <a:t>human rights framework</a:t>
            </a:r>
            <a:r>
              <a:rPr lang="en-US" dirty="0" smtClean="0">
                <a:latin typeface="Arial"/>
                <a:cs typeface="Arial"/>
              </a:rPr>
              <a:t> which links gender and disability issues to a full range of civil, political, economic, social and cultural rights. </a:t>
            </a:r>
            <a:endParaRPr lang="en-US" dirty="0">
              <a:latin typeface="Arial"/>
              <a:cs typeface="Arial"/>
            </a:endParaRPr>
          </a:p>
        </p:txBody>
      </p:sp>
      <p:sp>
        <p:nvSpPr>
          <p:cNvPr id="7" name="TextBox 6"/>
          <p:cNvSpPr txBox="1"/>
          <p:nvPr/>
        </p:nvSpPr>
        <p:spPr>
          <a:xfrm>
            <a:off x="515697" y="300182"/>
            <a:ext cx="8151091" cy="1077218"/>
          </a:xfrm>
          <a:prstGeom prst="rect">
            <a:avLst/>
          </a:prstGeom>
          <a:noFill/>
        </p:spPr>
        <p:txBody>
          <a:bodyPr wrap="square" rtlCol="0">
            <a:spAutoFit/>
          </a:bodyPr>
          <a:lstStyle/>
          <a:p>
            <a:pPr algn="ctr"/>
            <a:r>
              <a:rPr lang="en-US" sz="3200" b="1" dirty="0">
                <a:solidFill>
                  <a:srgbClr val="660066"/>
                </a:solidFill>
                <a:latin typeface="Arial"/>
                <a:cs typeface="Arial"/>
              </a:rPr>
              <a:t>About Women With Disabilities Australia (WWDA)</a:t>
            </a:r>
          </a:p>
        </p:txBody>
      </p:sp>
      <p:pic>
        <p:nvPicPr>
          <p:cNvPr id="8" name="Picture 7" descr="WWDA_Logo_EGM.png" title="Logo of Women With DIsabilities Australia. A stylised may of Australia with clip art icons inside the map."/>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33817" y="4325697"/>
            <a:ext cx="3881085" cy="1739514"/>
          </a:xfrm>
          <a:prstGeom prst="rect">
            <a:avLst/>
          </a:prstGeom>
        </p:spPr>
      </p:pic>
    </p:spTree>
    <p:extLst>
      <p:ext uri="{BB962C8B-B14F-4D97-AF65-F5344CB8AC3E}">
        <p14:creationId xmlns:p14="http://schemas.microsoft.com/office/powerpoint/2010/main" val="3159897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941" y="184727"/>
            <a:ext cx="8843817" cy="584776"/>
          </a:xfrm>
          <a:prstGeom prst="rect">
            <a:avLst/>
          </a:prstGeom>
          <a:noFill/>
        </p:spPr>
        <p:txBody>
          <a:bodyPr wrap="square" rtlCol="0">
            <a:spAutoFit/>
          </a:bodyPr>
          <a:lstStyle/>
          <a:p>
            <a:pPr algn="ctr"/>
            <a:r>
              <a:rPr lang="en-US" sz="3200" b="1" dirty="0" smtClean="0">
                <a:solidFill>
                  <a:srgbClr val="660066"/>
                </a:solidFill>
                <a:latin typeface="Arial"/>
                <a:cs typeface="Arial"/>
              </a:rPr>
              <a:t>Key Principles that underpin WWDA’s work</a:t>
            </a:r>
            <a:endParaRPr lang="en-US" sz="3200" b="1" dirty="0">
              <a:solidFill>
                <a:srgbClr val="660066"/>
              </a:solidFill>
              <a:latin typeface="Arial"/>
              <a:cs typeface="Arial"/>
            </a:endParaRPr>
          </a:p>
        </p:txBody>
      </p:sp>
      <p:sp>
        <p:nvSpPr>
          <p:cNvPr id="3" name="Rectangle 2"/>
          <p:cNvSpPr/>
          <p:nvPr/>
        </p:nvSpPr>
        <p:spPr>
          <a:xfrm>
            <a:off x="153942" y="889155"/>
            <a:ext cx="8928483" cy="400110"/>
          </a:xfrm>
          <a:prstGeom prst="rect">
            <a:avLst/>
          </a:prstGeom>
        </p:spPr>
        <p:txBody>
          <a:bodyPr wrap="square">
            <a:spAutoFit/>
          </a:bodyPr>
          <a:lstStyle/>
          <a:p>
            <a:r>
              <a:rPr lang="en-US" sz="2000" b="1" dirty="0" smtClean="0">
                <a:latin typeface="Arial"/>
                <a:cs typeface="Arial"/>
              </a:rPr>
              <a:t>1. Participation</a:t>
            </a:r>
            <a:r>
              <a:rPr lang="en-US" sz="2000" b="1" dirty="0">
                <a:latin typeface="Arial"/>
                <a:cs typeface="Arial"/>
              </a:rPr>
              <a:t>, </a:t>
            </a:r>
            <a:r>
              <a:rPr lang="en-US" sz="2000" b="1" dirty="0" smtClean="0">
                <a:latin typeface="Arial"/>
                <a:cs typeface="Arial"/>
              </a:rPr>
              <a:t>decision-making &amp; capacity building </a:t>
            </a:r>
          </a:p>
        </p:txBody>
      </p:sp>
      <p:sp>
        <p:nvSpPr>
          <p:cNvPr id="5" name="Rectangle 4"/>
          <p:cNvSpPr/>
          <p:nvPr/>
        </p:nvSpPr>
        <p:spPr>
          <a:xfrm>
            <a:off x="153942" y="1289265"/>
            <a:ext cx="5141574" cy="1077218"/>
          </a:xfrm>
          <a:prstGeom prst="rect">
            <a:avLst/>
          </a:prstGeom>
        </p:spPr>
        <p:txBody>
          <a:bodyPr wrap="square">
            <a:spAutoFit/>
          </a:bodyPr>
          <a:lstStyle/>
          <a:p>
            <a:pPr algn="just"/>
            <a:r>
              <a:rPr lang="en-US" sz="1600" dirty="0">
                <a:latin typeface="Arial"/>
                <a:cs typeface="Arial"/>
              </a:rPr>
              <a:t>Women and girls with disability are best positioned to </a:t>
            </a:r>
            <a:r>
              <a:rPr lang="en-US" sz="1600" dirty="0" smtClean="0">
                <a:latin typeface="Arial"/>
                <a:cs typeface="Arial"/>
              </a:rPr>
              <a:t>determine </a:t>
            </a:r>
            <a:r>
              <a:rPr lang="en-US" sz="1600" dirty="0">
                <a:latin typeface="Arial"/>
                <a:cs typeface="Arial"/>
              </a:rPr>
              <a:t>their own rights, needs, will and preferences </a:t>
            </a:r>
            <a:r>
              <a:rPr lang="en-US" sz="1600" dirty="0" smtClean="0">
                <a:latin typeface="Arial"/>
                <a:cs typeface="Arial"/>
              </a:rPr>
              <a:t>&amp; </a:t>
            </a:r>
            <a:r>
              <a:rPr lang="en-US" sz="1600" dirty="0">
                <a:latin typeface="Arial"/>
                <a:cs typeface="Arial"/>
              </a:rPr>
              <a:t>to make decisions </a:t>
            </a:r>
            <a:r>
              <a:rPr lang="en-US" sz="1600" dirty="0" smtClean="0">
                <a:latin typeface="Arial"/>
                <a:cs typeface="Arial"/>
              </a:rPr>
              <a:t>about </a:t>
            </a:r>
            <a:r>
              <a:rPr lang="en-US" sz="1600" dirty="0">
                <a:latin typeface="Arial"/>
                <a:cs typeface="Arial"/>
              </a:rPr>
              <a:t>their circumstances and conditions. </a:t>
            </a:r>
            <a:endParaRPr lang="en-US" sz="1600" dirty="0" smtClean="0">
              <a:latin typeface="Arial"/>
              <a:cs typeface="Arial"/>
            </a:endParaRPr>
          </a:p>
        </p:txBody>
      </p:sp>
      <p:pic>
        <p:nvPicPr>
          <p:cNvPr id="12" name="Picture 11" descr="Forumcopy (2).jpg" title="Photo of several women with disabilities sitting around tables at the National Forum of Women and Girls with Disability held in Melbourne in April 20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4788" y="1366234"/>
            <a:ext cx="3779212" cy="2396222"/>
          </a:xfrm>
          <a:prstGeom prst="rect">
            <a:avLst/>
          </a:prstGeom>
        </p:spPr>
      </p:pic>
      <p:sp>
        <p:nvSpPr>
          <p:cNvPr id="13" name="Rectangle 12"/>
          <p:cNvSpPr/>
          <p:nvPr/>
        </p:nvSpPr>
        <p:spPr>
          <a:xfrm>
            <a:off x="153942" y="2369996"/>
            <a:ext cx="3009513" cy="400110"/>
          </a:xfrm>
          <a:prstGeom prst="rect">
            <a:avLst/>
          </a:prstGeom>
        </p:spPr>
        <p:txBody>
          <a:bodyPr wrap="square">
            <a:spAutoFit/>
          </a:bodyPr>
          <a:lstStyle/>
          <a:p>
            <a:r>
              <a:rPr lang="en-US" sz="2000" b="1" dirty="0" smtClean="0">
                <a:latin typeface="Arial"/>
                <a:cs typeface="Arial"/>
              </a:rPr>
              <a:t>2</a:t>
            </a:r>
            <a:r>
              <a:rPr lang="en-US" sz="2000" b="1" dirty="0">
                <a:latin typeface="Arial"/>
                <a:cs typeface="Arial"/>
              </a:rPr>
              <a:t>. Intersectionality</a:t>
            </a:r>
            <a:endParaRPr lang="en-US" sz="2000" b="1" dirty="0" smtClean="0">
              <a:latin typeface="Arial"/>
              <a:cs typeface="Arial"/>
            </a:endParaRPr>
          </a:p>
        </p:txBody>
      </p:sp>
      <p:sp>
        <p:nvSpPr>
          <p:cNvPr id="14" name="TextBox 13"/>
          <p:cNvSpPr txBox="1"/>
          <p:nvPr/>
        </p:nvSpPr>
        <p:spPr>
          <a:xfrm>
            <a:off x="153942" y="2770106"/>
            <a:ext cx="5141574" cy="830997"/>
          </a:xfrm>
          <a:prstGeom prst="rect">
            <a:avLst/>
          </a:prstGeom>
          <a:noFill/>
        </p:spPr>
        <p:txBody>
          <a:bodyPr wrap="square" rtlCol="0">
            <a:spAutoFit/>
          </a:bodyPr>
          <a:lstStyle/>
          <a:p>
            <a:pPr algn="just"/>
            <a:r>
              <a:rPr lang="en-US" sz="1600" dirty="0">
                <a:latin typeface="Arial"/>
                <a:cs typeface="Arial"/>
              </a:rPr>
              <a:t>Intersectional discrimination has </a:t>
            </a:r>
            <a:r>
              <a:rPr lang="en-US" sz="1600" dirty="0" smtClean="0">
                <a:latin typeface="Arial"/>
                <a:cs typeface="Arial"/>
              </a:rPr>
              <a:t>compounding effects </a:t>
            </a:r>
            <a:r>
              <a:rPr lang="en-US" sz="1600" dirty="0">
                <a:latin typeface="Arial"/>
                <a:cs typeface="Arial"/>
              </a:rPr>
              <a:t>on women and girls with disability and requires particular consideration and remedying.</a:t>
            </a:r>
          </a:p>
        </p:txBody>
      </p:sp>
      <p:pic>
        <p:nvPicPr>
          <p:cNvPr id="15" name="Picture 14" descr="radler1.jpg" title="A photo of a young Aboriginal woman smiling broadl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97375" y="3762457"/>
            <a:ext cx="2546625" cy="3095544"/>
          </a:xfrm>
          <a:prstGeom prst="rect">
            <a:avLst/>
          </a:prstGeom>
        </p:spPr>
      </p:pic>
      <p:sp>
        <p:nvSpPr>
          <p:cNvPr id="16" name="Rectangle 15"/>
          <p:cNvSpPr/>
          <p:nvPr/>
        </p:nvSpPr>
        <p:spPr>
          <a:xfrm>
            <a:off x="153942" y="3675295"/>
            <a:ext cx="4269639" cy="707886"/>
          </a:xfrm>
          <a:prstGeom prst="rect">
            <a:avLst/>
          </a:prstGeom>
        </p:spPr>
        <p:txBody>
          <a:bodyPr wrap="square">
            <a:spAutoFit/>
          </a:bodyPr>
          <a:lstStyle/>
          <a:p>
            <a:r>
              <a:rPr lang="en-US" sz="2000" b="1" dirty="0">
                <a:latin typeface="Arial"/>
                <a:cs typeface="Arial"/>
              </a:rPr>
              <a:t>3</a:t>
            </a:r>
            <a:r>
              <a:rPr lang="en-US" sz="2000" b="1" dirty="0" smtClean="0">
                <a:latin typeface="Arial"/>
                <a:cs typeface="Arial"/>
              </a:rPr>
              <a:t>. Stakeholder </a:t>
            </a:r>
            <a:r>
              <a:rPr lang="en-US" sz="2000" b="1" dirty="0">
                <a:latin typeface="Arial"/>
                <a:cs typeface="Arial"/>
              </a:rPr>
              <a:t>Engagement &amp; Cross-Sector Collaboration</a:t>
            </a:r>
          </a:p>
        </p:txBody>
      </p:sp>
      <p:sp>
        <p:nvSpPr>
          <p:cNvPr id="17" name="Rectangle 16"/>
          <p:cNvSpPr/>
          <p:nvPr/>
        </p:nvSpPr>
        <p:spPr>
          <a:xfrm>
            <a:off x="153941" y="4511010"/>
            <a:ext cx="4179452" cy="2062103"/>
          </a:xfrm>
          <a:prstGeom prst="rect">
            <a:avLst/>
          </a:prstGeom>
        </p:spPr>
        <p:txBody>
          <a:bodyPr wrap="square">
            <a:spAutoFit/>
          </a:bodyPr>
          <a:lstStyle/>
          <a:p>
            <a:pPr algn="just"/>
            <a:r>
              <a:rPr lang="en-US" sz="1600" dirty="0" smtClean="0">
                <a:latin typeface="Arial"/>
                <a:cs typeface="Arial"/>
              </a:rPr>
              <a:t>Requires and involves </a:t>
            </a:r>
            <a:r>
              <a:rPr lang="en-US" sz="1600" dirty="0">
                <a:latin typeface="Arial"/>
                <a:cs typeface="Arial"/>
              </a:rPr>
              <a:t>a “twin-track approach”, that is, focusing </a:t>
            </a:r>
            <a:r>
              <a:rPr lang="en-US" sz="1600" dirty="0" smtClean="0">
                <a:latin typeface="Arial"/>
                <a:cs typeface="Arial"/>
              </a:rPr>
              <a:t>on </a:t>
            </a:r>
            <a:r>
              <a:rPr lang="en-US" sz="1600" dirty="0">
                <a:latin typeface="Arial"/>
                <a:cs typeface="Arial"/>
              </a:rPr>
              <a:t>'stand-alone' work on the rights and freedoms of women and girls with disability, whilst working with mainstream </a:t>
            </a:r>
            <a:r>
              <a:rPr lang="en-US" sz="1600" dirty="0" smtClean="0">
                <a:latin typeface="Arial"/>
                <a:cs typeface="Arial"/>
              </a:rPr>
              <a:t>policy</a:t>
            </a:r>
            <a:r>
              <a:rPr lang="en-US" sz="1600" dirty="0">
                <a:latin typeface="Arial"/>
                <a:cs typeface="Arial"/>
              </a:rPr>
              <a:t>, programs, organisations and services to ensure the integration of a human rights approach and a gendered-disability analysis and perspective</a:t>
            </a:r>
            <a:r>
              <a:rPr lang="en-US" sz="1600" dirty="0" smtClean="0">
                <a:latin typeface="Arial"/>
                <a:cs typeface="Arial"/>
              </a:rPr>
              <a:t>. </a:t>
            </a:r>
            <a:endParaRPr lang="en-US" sz="1600" dirty="0">
              <a:latin typeface="Arial"/>
              <a:cs typeface="Arial"/>
            </a:endParaRPr>
          </a:p>
        </p:txBody>
      </p:sp>
      <p:pic>
        <p:nvPicPr>
          <p:cNvPr id="18" name="Picture 17" descr="inters1.jpg" title="Photo of a young Muslim woman looking into camera. Stock imag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23581" y="3762457"/>
            <a:ext cx="2173794" cy="3095544"/>
          </a:xfrm>
          <a:prstGeom prst="rect">
            <a:avLst/>
          </a:prstGeom>
        </p:spPr>
      </p:pic>
    </p:spTree>
    <p:extLst>
      <p:ext uri="{BB962C8B-B14F-4D97-AF65-F5344CB8AC3E}">
        <p14:creationId xmlns:p14="http://schemas.microsoft.com/office/powerpoint/2010/main" val="852929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939" y="92364"/>
            <a:ext cx="8805333" cy="954107"/>
          </a:xfrm>
          <a:prstGeom prst="rect">
            <a:avLst/>
          </a:prstGeom>
          <a:noFill/>
        </p:spPr>
        <p:txBody>
          <a:bodyPr wrap="square" rtlCol="0">
            <a:spAutoFit/>
          </a:bodyPr>
          <a:lstStyle/>
          <a:p>
            <a:pPr algn="ctr"/>
            <a:r>
              <a:rPr lang="en-US" sz="2800" b="1" dirty="0" smtClean="0">
                <a:solidFill>
                  <a:srgbClr val="660066"/>
                </a:solidFill>
                <a:latin typeface="Arial"/>
                <a:cs typeface="Arial"/>
              </a:rPr>
              <a:t>WWDA’s key strategies </a:t>
            </a:r>
            <a:r>
              <a:rPr lang="en-US" sz="2800" b="1" dirty="0">
                <a:solidFill>
                  <a:srgbClr val="660066"/>
                </a:solidFill>
                <a:latin typeface="Arial"/>
                <a:cs typeface="Arial"/>
              </a:rPr>
              <a:t>to </a:t>
            </a:r>
            <a:r>
              <a:rPr lang="en-US" sz="2800" b="1" dirty="0" smtClean="0">
                <a:solidFill>
                  <a:srgbClr val="660066"/>
                </a:solidFill>
                <a:latin typeface="Arial"/>
                <a:cs typeface="Arial"/>
              </a:rPr>
              <a:t>strengthen </a:t>
            </a:r>
            <a:r>
              <a:rPr lang="en-US" sz="2800" b="1" dirty="0">
                <a:solidFill>
                  <a:srgbClr val="660066"/>
                </a:solidFill>
                <a:latin typeface="Arial"/>
                <a:cs typeface="Arial"/>
              </a:rPr>
              <a:t>voice and visibility of women and girls with disability</a:t>
            </a:r>
          </a:p>
        </p:txBody>
      </p:sp>
      <p:sp>
        <p:nvSpPr>
          <p:cNvPr id="4" name="Rectangle 3"/>
          <p:cNvSpPr/>
          <p:nvPr/>
        </p:nvSpPr>
        <p:spPr>
          <a:xfrm>
            <a:off x="346363" y="1131896"/>
            <a:ext cx="7135091" cy="400110"/>
          </a:xfrm>
          <a:prstGeom prst="rect">
            <a:avLst/>
          </a:prstGeom>
        </p:spPr>
        <p:txBody>
          <a:bodyPr wrap="square">
            <a:spAutoFit/>
          </a:bodyPr>
          <a:lstStyle/>
          <a:p>
            <a:r>
              <a:rPr lang="en-US" sz="2000" b="1" dirty="0" smtClean="0">
                <a:latin typeface="Arial"/>
                <a:cs typeface="Arial"/>
              </a:rPr>
              <a:t>1</a:t>
            </a:r>
            <a:r>
              <a:rPr lang="en-US" sz="2000" b="1" dirty="0">
                <a:latin typeface="Arial"/>
                <a:cs typeface="Arial"/>
              </a:rPr>
              <a:t>. </a:t>
            </a:r>
            <a:r>
              <a:rPr lang="en-US" sz="2000" b="1" dirty="0" smtClean="0">
                <a:latin typeface="Arial"/>
                <a:cs typeface="Arial"/>
              </a:rPr>
              <a:t>Applying </a:t>
            </a:r>
            <a:r>
              <a:rPr lang="en-US" sz="2000" b="1" dirty="0">
                <a:latin typeface="Arial"/>
                <a:cs typeface="Arial"/>
              </a:rPr>
              <a:t>a holistic human rights framework</a:t>
            </a:r>
          </a:p>
        </p:txBody>
      </p:sp>
      <p:sp>
        <p:nvSpPr>
          <p:cNvPr id="5" name="Rectangle 4"/>
          <p:cNvSpPr/>
          <p:nvPr/>
        </p:nvSpPr>
        <p:spPr>
          <a:xfrm>
            <a:off x="223211" y="1617151"/>
            <a:ext cx="8836123" cy="2246769"/>
          </a:xfrm>
          <a:prstGeom prst="rect">
            <a:avLst/>
          </a:prstGeom>
        </p:spPr>
        <p:txBody>
          <a:bodyPr wrap="square">
            <a:spAutoFit/>
          </a:bodyPr>
          <a:lstStyle/>
          <a:p>
            <a:pPr marL="285750" indent="-285750">
              <a:buFont typeface="Arial"/>
              <a:buChar char="•"/>
            </a:pPr>
            <a:r>
              <a:rPr lang="en-AU" sz="1600" dirty="0" smtClean="0">
                <a:latin typeface="Arial"/>
                <a:cs typeface="Arial"/>
              </a:rPr>
              <a:t>Using </a:t>
            </a:r>
            <a:r>
              <a:rPr lang="en-AU" sz="1600" dirty="0">
                <a:latin typeface="Arial"/>
                <a:cs typeface="Arial"/>
              </a:rPr>
              <a:t>the full range of </a:t>
            </a:r>
            <a:r>
              <a:rPr lang="en-AU" sz="1600" b="1" dirty="0" smtClean="0">
                <a:solidFill>
                  <a:srgbClr val="008000"/>
                </a:solidFill>
                <a:latin typeface="Arial"/>
                <a:cs typeface="Arial"/>
              </a:rPr>
              <a:t>International Human Rights Treaties</a:t>
            </a:r>
            <a:r>
              <a:rPr lang="en-AU" sz="1600" dirty="0" smtClean="0">
                <a:latin typeface="Arial"/>
                <a:cs typeface="Arial"/>
              </a:rPr>
              <a:t> to which Australia is a party [not just the CRPD] </a:t>
            </a:r>
            <a:r>
              <a:rPr lang="en-AU" sz="1600" dirty="0">
                <a:latin typeface="Arial"/>
                <a:cs typeface="Arial"/>
              </a:rPr>
              <a:t>- WWDA’s work utilises and is framed by, these seven international human rights treaties</a:t>
            </a:r>
            <a:r>
              <a:rPr lang="en-AU" sz="1600" dirty="0" smtClean="0">
                <a:latin typeface="Arial"/>
                <a:cs typeface="Arial"/>
              </a:rPr>
              <a:t>. Makes extensive use of the </a:t>
            </a:r>
            <a:r>
              <a:rPr lang="en-AU" sz="1600" b="1" dirty="0" smtClean="0">
                <a:solidFill>
                  <a:srgbClr val="008000"/>
                </a:solidFill>
                <a:latin typeface="Arial"/>
                <a:cs typeface="Arial"/>
              </a:rPr>
              <a:t>Universal Periodic Review</a:t>
            </a:r>
            <a:r>
              <a:rPr lang="en-AU" sz="1600" dirty="0" smtClean="0">
                <a:latin typeface="Arial"/>
                <a:cs typeface="Arial"/>
              </a:rPr>
              <a:t> (UPR) process.</a:t>
            </a:r>
            <a:endParaRPr lang="en-AU" sz="1600" dirty="0">
              <a:latin typeface="Arial"/>
              <a:cs typeface="Arial"/>
            </a:endParaRPr>
          </a:p>
          <a:p>
            <a:pPr marL="285750" indent="-285750">
              <a:buFont typeface="Arial"/>
              <a:buChar char="•"/>
            </a:pPr>
            <a:endParaRPr lang="en-AU" sz="1200" dirty="0" smtClean="0">
              <a:latin typeface="Arial"/>
              <a:cs typeface="Arial"/>
            </a:endParaRPr>
          </a:p>
          <a:p>
            <a:pPr marL="285750" indent="-285750">
              <a:buFont typeface="Arial"/>
              <a:buChar char="•"/>
            </a:pPr>
            <a:r>
              <a:rPr lang="en-AU" sz="1600" dirty="0" smtClean="0">
                <a:latin typeface="Arial"/>
                <a:cs typeface="Arial"/>
              </a:rPr>
              <a:t>UN </a:t>
            </a:r>
            <a:r>
              <a:rPr lang="en-AU" sz="1600" b="1" dirty="0" smtClean="0">
                <a:solidFill>
                  <a:srgbClr val="008000"/>
                </a:solidFill>
                <a:latin typeface="Arial"/>
                <a:cs typeface="Arial"/>
              </a:rPr>
              <a:t>Shadow Reporting</a:t>
            </a:r>
            <a:r>
              <a:rPr lang="en-AU" sz="1600" dirty="0" smtClean="0">
                <a:latin typeface="Arial"/>
                <a:cs typeface="Arial"/>
              </a:rPr>
              <a:t> - WWDA </a:t>
            </a:r>
            <a:r>
              <a:rPr lang="en-AU" sz="1600" dirty="0">
                <a:latin typeface="Arial"/>
                <a:cs typeface="Arial"/>
              </a:rPr>
              <a:t>contributes formal stand alone Shadow Reports in our own right, </a:t>
            </a:r>
            <a:r>
              <a:rPr lang="en-AU" sz="1600" dirty="0" smtClean="0">
                <a:latin typeface="Arial"/>
                <a:cs typeface="Arial"/>
              </a:rPr>
              <a:t>and </a:t>
            </a:r>
            <a:r>
              <a:rPr lang="en-AU" sz="1600" dirty="0">
                <a:latin typeface="Arial"/>
                <a:cs typeface="Arial"/>
              </a:rPr>
              <a:t>also works as </a:t>
            </a:r>
            <a:r>
              <a:rPr lang="en-AU" sz="1600" dirty="0" smtClean="0">
                <a:latin typeface="Arial"/>
                <a:cs typeface="Arial"/>
              </a:rPr>
              <a:t>a member </a:t>
            </a:r>
            <a:r>
              <a:rPr lang="en-AU" sz="1600" dirty="0">
                <a:latin typeface="Arial"/>
                <a:cs typeface="Arial"/>
              </a:rPr>
              <a:t>of national </a:t>
            </a:r>
            <a:r>
              <a:rPr lang="en-AU" sz="1600" b="1" dirty="0">
                <a:solidFill>
                  <a:srgbClr val="008000"/>
                </a:solidFill>
                <a:latin typeface="Arial"/>
                <a:cs typeface="Arial"/>
              </a:rPr>
              <a:t>NGO</a:t>
            </a:r>
            <a:r>
              <a:rPr lang="en-AU" sz="1600" b="1" dirty="0" smtClean="0">
                <a:solidFill>
                  <a:srgbClr val="008000"/>
                </a:solidFill>
                <a:latin typeface="Arial"/>
                <a:cs typeface="Arial"/>
              </a:rPr>
              <a:t>/CSO </a:t>
            </a:r>
            <a:r>
              <a:rPr lang="en-AU" sz="1600" b="1" dirty="0">
                <a:solidFill>
                  <a:srgbClr val="008000"/>
                </a:solidFill>
                <a:latin typeface="Arial"/>
                <a:cs typeface="Arial"/>
              </a:rPr>
              <a:t>Coalitions</a:t>
            </a:r>
            <a:r>
              <a:rPr lang="en-AU" sz="1600" dirty="0">
                <a:latin typeface="Arial"/>
                <a:cs typeface="Arial"/>
              </a:rPr>
              <a:t> established </a:t>
            </a:r>
            <a:r>
              <a:rPr lang="en-AU" sz="1600" dirty="0" smtClean="0">
                <a:latin typeface="Arial"/>
                <a:cs typeface="Arial"/>
              </a:rPr>
              <a:t>to develop </a:t>
            </a:r>
            <a:r>
              <a:rPr lang="en-AU" sz="1600" dirty="0">
                <a:latin typeface="Arial"/>
                <a:cs typeface="Arial"/>
              </a:rPr>
              <a:t>Shadow Reports to supplement the Australian Government periodic reports to the relevant treaty-monitoring bodies</a:t>
            </a:r>
            <a:r>
              <a:rPr lang="en-AU" sz="1600" dirty="0" smtClean="0">
                <a:latin typeface="Arial"/>
                <a:cs typeface="Arial"/>
              </a:rPr>
              <a:t>.</a:t>
            </a:r>
            <a:endParaRPr lang="en-AU" sz="1600" dirty="0">
              <a:latin typeface="Arial"/>
              <a:cs typeface="Arial"/>
            </a:endParaRPr>
          </a:p>
        </p:txBody>
      </p:sp>
      <p:pic>
        <p:nvPicPr>
          <p:cNvPr id="7" name="Picture 6" descr="Untitled6 copy.png" title="A picture of the Cover Page of the Civil Society Shadow Report to the Committee on the Rights of Persons with DIsabilitie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211" y="3937678"/>
            <a:ext cx="2209031" cy="2728804"/>
          </a:xfrm>
          <a:prstGeom prst="rect">
            <a:avLst/>
          </a:prstGeom>
          <a:ln w="6350" cap="sq" cmpd="sng">
            <a:solidFill>
              <a:srgbClr val="000000"/>
            </a:solidFill>
            <a:prstDash val="solid"/>
            <a:miter lim="800000"/>
          </a:ln>
          <a:effectLst/>
        </p:spPr>
      </p:pic>
      <p:pic>
        <p:nvPicPr>
          <p:cNvPr id="8" name="Picture 7" descr="Untitled7 copy.png" title="A picture of the cover page of the Australian joint NGO report to the United Nations Committee Against Tortur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1575" y="3937678"/>
            <a:ext cx="2127273" cy="2722909"/>
          </a:xfrm>
          <a:prstGeom prst="rect">
            <a:avLst/>
          </a:prstGeom>
          <a:ln w="6350" cmpd="sng">
            <a:solidFill>
              <a:schemeClr val="tx1"/>
            </a:solidFill>
          </a:ln>
          <a:effectLst/>
        </p:spPr>
      </p:pic>
      <p:pic>
        <p:nvPicPr>
          <p:cNvPr id="9" name="Picture 8" descr="Untitled8 copy.png" title="A picture of the Cover page of the Joint NGO Report to the United Nations Human Rights Councuil for Australia's Universal Periodic Review."/>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87577" y="3933145"/>
            <a:ext cx="1931938" cy="2727442"/>
          </a:xfrm>
          <a:prstGeom prst="rect">
            <a:avLst/>
          </a:prstGeom>
          <a:ln w="6350" cap="sq" cmpd="sng">
            <a:solidFill>
              <a:srgbClr val="000000"/>
            </a:solidFill>
            <a:prstDash val="solid"/>
            <a:miter lim="800000"/>
          </a:ln>
          <a:effectLst/>
        </p:spPr>
      </p:pic>
      <p:pic>
        <p:nvPicPr>
          <p:cNvPr id="10" name="Picture 9" descr="NGOCvr1 copy.png" title="Cover page of the Joint NGO Submission to the UN Human Rights Committee"/>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93142" y="3933145"/>
            <a:ext cx="2066192" cy="2721548"/>
          </a:xfrm>
          <a:prstGeom prst="rect">
            <a:avLst/>
          </a:prstGeom>
          <a:ln w="12700" cap="sq" cmpd="sng">
            <a:solidFill>
              <a:srgbClr val="000000"/>
            </a:solidFill>
            <a:prstDash val="solid"/>
            <a:miter lim="800000"/>
          </a:ln>
          <a:effectLst/>
        </p:spPr>
      </p:pic>
    </p:spTree>
    <p:extLst>
      <p:ext uri="{BB962C8B-B14F-4D97-AF65-F5344CB8AC3E}">
        <p14:creationId xmlns:p14="http://schemas.microsoft.com/office/powerpoint/2010/main" val="1800329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3" y="265766"/>
            <a:ext cx="7135091" cy="400110"/>
          </a:xfrm>
          <a:prstGeom prst="rect">
            <a:avLst/>
          </a:prstGeom>
        </p:spPr>
        <p:txBody>
          <a:bodyPr wrap="square">
            <a:spAutoFit/>
          </a:bodyPr>
          <a:lstStyle/>
          <a:p>
            <a:r>
              <a:rPr lang="en-US" sz="2000" b="1" dirty="0" smtClean="0">
                <a:latin typeface="Arial"/>
                <a:cs typeface="Arial"/>
              </a:rPr>
              <a:t>1</a:t>
            </a:r>
            <a:r>
              <a:rPr lang="en-US" sz="2000" b="1" dirty="0">
                <a:latin typeface="Arial"/>
                <a:cs typeface="Arial"/>
              </a:rPr>
              <a:t>. </a:t>
            </a:r>
            <a:r>
              <a:rPr lang="en-US" sz="2000" b="1" dirty="0" smtClean="0">
                <a:latin typeface="Arial"/>
                <a:cs typeface="Arial"/>
              </a:rPr>
              <a:t>Applying </a:t>
            </a:r>
            <a:r>
              <a:rPr lang="en-US" sz="2000" b="1" dirty="0">
                <a:latin typeface="Arial"/>
                <a:cs typeface="Arial"/>
              </a:rPr>
              <a:t>a holistic human rights </a:t>
            </a:r>
            <a:r>
              <a:rPr lang="en-US" sz="2000" b="1" dirty="0" smtClean="0">
                <a:latin typeface="Arial"/>
                <a:cs typeface="Arial"/>
              </a:rPr>
              <a:t>framework…cont’d</a:t>
            </a:r>
            <a:endParaRPr lang="en-US" sz="2000" b="1" dirty="0">
              <a:latin typeface="Arial"/>
              <a:cs typeface="Arial"/>
            </a:endParaRPr>
          </a:p>
        </p:txBody>
      </p:sp>
      <p:sp>
        <p:nvSpPr>
          <p:cNvPr id="3" name="Rectangle 2"/>
          <p:cNvSpPr/>
          <p:nvPr/>
        </p:nvSpPr>
        <p:spPr>
          <a:xfrm>
            <a:off x="346363" y="815595"/>
            <a:ext cx="8532611" cy="2831544"/>
          </a:xfrm>
          <a:prstGeom prst="rect">
            <a:avLst/>
          </a:prstGeom>
        </p:spPr>
        <p:txBody>
          <a:bodyPr wrap="square">
            <a:spAutoFit/>
          </a:bodyPr>
          <a:lstStyle/>
          <a:p>
            <a:pPr marL="285750" indent="-285750">
              <a:buFont typeface="Arial"/>
              <a:buChar char="•"/>
            </a:pPr>
            <a:r>
              <a:rPr lang="en-AU" sz="1600" dirty="0">
                <a:latin typeface="Arial"/>
                <a:cs typeface="Arial"/>
              </a:rPr>
              <a:t>Using UN Treaty Body </a:t>
            </a:r>
            <a:r>
              <a:rPr lang="en-AU" sz="1600" b="1" dirty="0">
                <a:solidFill>
                  <a:srgbClr val="008000"/>
                </a:solidFill>
                <a:latin typeface="Arial"/>
                <a:cs typeface="Arial"/>
              </a:rPr>
              <a:t>General Comments</a:t>
            </a:r>
            <a:r>
              <a:rPr lang="en-AU" sz="1600" dirty="0">
                <a:latin typeface="Arial"/>
                <a:cs typeface="Arial"/>
              </a:rPr>
              <a:t> - to articulate in detail, Australia’s obligations under the international human rights treaties to which Australia is a party.</a:t>
            </a:r>
          </a:p>
          <a:p>
            <a:pPr marL="285750" indent="-285750">
              <a:buFont typeface="Arial"/>
              <a:buChar char="•"/>
            </a:pPr>
            <a:endParaRPr lang="en-AU" dirty="0">
              <a:latin typeface="Arial"/>
              <a:cs typeface="Arial"/>
            </a:endParaRPr>
          </a:p>
          <a:p>
            <a:pPr marL="285750" indent="-285750">
              <a:buFont typeface="Arial"/>
              <a:buChar char="•"/>
            </a:pPr>
            <a:r>
              <a:rPr lang="en-AU" sz="1600" b="1" dirty="0">
                <a:solidFill>
                  <a:srgbClr val="008000"/>
                </a:solidFill>
                <a:latin typeface="Arial"/>
                <a:cs typeface="Arial"/>
              </a:rPr>
              <a:t>NGO Delegations</a:t>
            </a:r>
            <a:r>
              <a:rPr lang="en-AU" sz="1600" dirty="0">
                <a:latin typeface="Arial"/>
                <a:cs typeface="Arial"/>
              </a:rPr>
              <a:t> to UN Treaty Body Compliance Reviews </a:t>
            </a:r>
            <a:r>
              <a:rPr lang="en-AU" sz="1600" dirty="0" smtClean="0">
                <a:latin typeface="Arial"/>
                <a:cs typeface="Arial"/>
              </a:rPr>
              <a:t>and the UPR reviews - presence</a:t>
            </a:r>
            <a:r>
              <a:rPr lang="en-AU" sz="1600" dirty="0">
                <a:latin typeface="Arial"/>
                <a:cs typeface="Arial"/>
              </a:rPr>
              <a:t>, visibility and active engagement of women with disability at formal UN treaty body compliance reviews of States Parties is critical. </a:t>
            </a:r>
            <a:endParaRPr lang="en-AU" sz="1600" dirty="0" smtClean="0">
              <a:latin typeface="Arial"/>
              <a:cs typeface="Arial"/>
            </a:endParaRPr>
          </a:p>
          <a:p>
            <a:pPr marL="285750" indent="-285750">
              <a:buFont typeface="Arial"/>
              <a:buChar char="•"/>
            </a:pPr>
            <a:endParaRPr lang="en-AU" sz="1600" dirty="0">
              <a:latin typeface="Arial"/>
              <a:cs typeface="Arial"/>
            </a:endParaRPr>
          </a:p>
          <a:p>
            <a:pPr marL="285750" indent="-285750">
              <a:buFont typeface="Arial"/>
              <a:buChar char="•"/>
            </a:pPr>
            <a:r>
              <a:rPr lang="en-AU" sz="1600" dirty="0">
                <a:latin typeface="Arial"/>
                <a:cs typeface="Arial"/>
              </a:rPr>
              <a:t>WWDA has had particular influence when we have been an </a:t>
            </a:r>
            <a:r>
              <a:rPr lang="en-AU" sz="1600" b="1" dirty="0">
                <a:solidFill>
                  <a:srgbClr val="008000"/>
                </a:solidFill>
                <a:latin typeface="Arial"/>
                <a:cs typeface="Arial"/>
              </a:rPr>
              <a:t>active member</a:t>
            </a:r>
            <a:r>
              <a:rPr lang="en-AU" sz="1600" dirty="0">
                <a:latin typeface="Arial"/>
                <a:cs typeface="Arial"/>
              </a:rPr>
              <a:t> of NGO</a:t>
            </a:r>
            <a:r>
              <a:rPr lang="en-AU" sz="1600" dirty="0" smtClean="0">
                <a:latin typeface="Arial"/>
                <a:cs typeface="Arial"/>
              </a:rPr>
              <a:t>/CSO </a:t>
            </a:r>
            <a:r>
              <a:rPr lang="en-AU" sz="1600" dirty="0">
                <a:latin typeface="Arial"/>
                <a:cs typeface="Arial"/>
              </a:rPr>
              <a:t>delegations – lobbying, meeting with treaty body Committee members, giving formal presentations to Committees, assisting in drafting Concluding Observations/</a:t>
            </a:r>
            <a:r>
              <a:rPr lang="en-AU" sz="1600" dirty="0" smtClean="0">
                <a:latin typeface="Arial"/>
                <a:cs typeface="Arial"/>
              </a:rPr>
              <a:t>Recommendations etc.</a:t>
            </a:r>
            <a:endParaRPr lang="en-AU" sz="1600" dirty="0">
              <a:latin typeface="Arial"/>
              <a:cs typeface="Arial"/>
            </a:endParaRPr>
          </a:p>
        </p:txBody>
      </p:sp>
      <p:pic>
        <p:nvPicPr>
          <p:cNvPr id="4" name="Picture 3" descr="judy3.jpg" title="Photo of WWDA Executive Director Carolyn Frohmader and two collegaues presenting to the United Nations Committee on the Rights of Persons with Disabilitie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4671" y="3695496"/>
            <a:ext cx="5945390" cy="3037886"/>
          </a:xfrm>
          <a:prstGeom prst="rect">
            <a:avLst/>
          </a:prstGeom>
        </p:spPr>
      </p:pic>
      <p:pic>
        <p:nvPicPr>
          <p:cNvPr id="5" name="Picture 4" descr="654204919_n copy.jpg" title="Photo of WWDA member Cashelle Dunn, presenting to the United Nations Committee Against Tortur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7212" y="3695496"/>
            <a:ext cx="2270608" cy="3032827"/>
          </a:xfrm>
          <a:prstGeom prst="rect">
            <a:avLst/>
          </a:prstGeom>
        </p:spPr>
      </p:pic>
    </p:spTree>
    <p:extLst>
      <p:ext uri="{BB962C8B-B14F-4D97-AF65-F5344CB8AC3E}">
        <p14:creationId xmlns:p14="http://schemas.microsoft.com/office/powerpoint/2010/main" val="148655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3" y="265766"/>
            <a:ext cx="7135091" cy="400110"/>
          </a:xfrm>
          <a:prstGeom prst="rect">
            <a:avLst/>
          </a:prstGeom>
        </p:spPr>
        <p:txBody>
          <a:bodyPr wrap="square">
            <a:spAutoFit/>
          </a:bodyPr>
          <a:lstStyle/>
          <a:p>
            <a:r>
              <a:rPr lang="en-US" sz="2000" b="1" dirty="0" smtClean="0">
                <a:latin typeface="Arial"/>
                <a:cs typeface="Arial"/>
              </a:rPr>
              <a:t>1</a:t>
            </a:r>
            <a:r>
              <a:rPr lang="en-US" sz="2000" b="1" dirty="0">
                <a:latin typeface="Arial"/>
                <a:cs typeface="Arial"/>
              </a:rPr>
              <a:t>. </a:t>
            </a:r>
            <a:r>
              <a:rPr lang="en-US" sz="2000" b="1" dirty="0" smtClean="0">
                <a:latin typeface="Arial"/>
                <a:cs typeface="Arial"/>
              </a:rPr>
              <a:t>Applying </a:t>
            </a:r>
            <a:r>
              <a:rPr lang="en-US" sz="2000" b="1" dirty="0">
                <a:latin typeface="Arial"/>
                <a:cs typeface="Arial"/>
              </a:rPr>
              <a:t>a holistic human rights </a:t>
            </a:r>
            <a:r>
              <a:rPr lang="en-US" sz="2000" b="1" dirty="0" smtClean="0">
                <a:latin typeface="Arial"/>
                <a:cs typeface="Arial"/>
              </a:rPr>
              <a:t>framework…cont’d</a:t>
            </a:r>
            <a:endParaRPr lang="en-US" sz="2000" b="1" dirty="0">
              <a:latin typeface="Arial"/>
              <a:cs typeface="Arial"/>
            </a:endParaRPr>
          </a:p>
        </p:txBody>
      </p:sp>
      <p:sp>
        <p:nvSpPr>
          <p:cNvPr id="3" name="Rectangle 2"/>
          <p:cNvSpPr/>
          <p:nvPr/>
        </p:nvSpPr>
        <p:spPr>
          <a:xfrm>
            <a:off x="346363" y="797204"/>
            <a:ext cx="8620607" cy="830997"/>
          </a:xfrm>
          <a:prstGeom prst="rect">
            <a:avLst/>
          </a:prstGeom>
        </p:spPr>
        <p:txBody>
          <a:bodyPr wrap="square">
            <a:spAutoFit/>
          </a:bodyPr>
          <a:lstStyle/>
          <a:p>
            <a:pPr marL="285750" indent="-285750">
              <a:buFont typeface="Arial"/>
              <a:buChar char="•"/>
            </a:pPr>
            <a:r>
              <a:rPr lang="en-AU" sz="1600" dirty="0">
                <a:latin typeface="Arial"/>
                <a:cs typeface="Arial"/>
              </a:rPr>
              <a:t>Working with the UN </a:t>
            </a:r>
            <a:r>
              <a:rPr lang="en-AU" sz="1600" b="1" dirty="0">
                <a:solidFill>
                  <a:srgbClr val="008000"/>
                </a:solidFill>
                <a:latin typeface="Arial"/>
                <a:cs typeface="Arial"/>
              </a:rPr>
              <a:t>Special </a:t>
            </a:r>
            <a:r>
              <a:rPr lang="en-AU" sz="1600" b="1" dirty="0" smtClean="0">
                <a:solidFill>
                  <a:srgbClr val="008000"/>
                </a:solidFill>
                <a:latin typeface="Arial"/>
                <a:cs typeface="Arial"/>
              </a:rPr>
              <a:t>Procedures</a:t>
            </a:r>
            <a:r>
              <a:rPr lang="en-AU" sz="1600" dirty="0" smtClean="0">
                <a:latin typeface="Arial"/>
                <a:cs typeface="Arial"/>
              </a:rPr>
              <a:t> </a:t>
            </a:r>
            <a:r>
              <a:rPr lang="en-AU" sz="1600" dirty="0">
                <a:latin typeface="Arial"/>
                <a:cs typeface="Arial"/>
              </a:rPr>
              <a:t>- WWDA routinely and regularly engages with the UN Special Rapporteurs by providing them with our reports, research, articles, case studies, as well as participating in and contributing to, the work of the Special Rapporteurs</a:t>
            </a:r>
            <a:r>
              <a:rPr lang="en-AU" sz="1600" dirty="0" smtClean="0">
                <a:latin typeface="Arial"/>
                <a:cs typeface="Arial"/>
              </a:rPr>
              <a:t>.</a:t>
            </a:r>
            <a:endParaRPr lang="en-AU" sz="1600" dirty="0">
              <a:latin typeface="Arial"/>
              <a:cs typeface="Arial"/>
            </a:endParaRPr>
          </a:p>
        </p:txBody>
      </p:sp>
      <p:sp>
        <p:nvSpPr>
          <p:cNvPr id="4" name="TextBox 3"/>
          <p:cNvSpPr txBox="1"/>
          <p:nvPr/>
        </p:nvSpPr>
        <p:spPr>
          <a:xfrm>
            <a:off x="346363" y="1693518"/>
            <a:ext cx="8620607" cy="830997"/>
          </a:xfrm>
          <a:prstGeom prst="rect">
            <a:avLst/>
          </a:prstGeom>
          <a:noFill/>
        </p:spPr>
        <p:txBody>
          <a:bodyPr wrap="square" rtlCol="0">
            <a:spAutoFit/>
          </a:bodyPr>
          <a:lstStyle/>
          <a:p>
            <a:pPr marL="285750" indent="-285750">
              <a:buFont typeface="Arial"/>
              <a:buChar char="•"/>
            </a:pPr>
            <a:r>
              <a:rPr lang="en-US" sz="1600" dirty="0" smtClean="0">
                <a:latin typeface="Arial"/>
                <a:cs typeface="Arial"/>
              </a:rPr>
              <a:t>For </a:t>
            </a:r>
            <a:r>
              <a:rPr lang="en-US" sz="1600" dirty="0" err="1" smtClean="0">
                <a:latin typeface="Arial"/>
                <a:cs typeface="Arial"/>
              </a:rPr>
              <a:t>eg</a:t>
            </a:r>
            <a:r>
              <a:rPr lang="en-US" sz="1600" dirty="0" smtClean="0">
                <a:latin typeface="Arial"/>
                <a:cs typeface="Arial"/>
              </a:rPr>
              <a:t>: in 2012 the </a:t>
            </a:r>
            <a:r>
              <a:rPr lang="en-US" sz="1600" b="1" dirty="0" smtClean="0">
                <a:solidFill>
                  <a:srgbClr val="008000"/>
                </a:solidFill>
                <a:latin typeface="Arial"/>
                <a:cs typeface="Arial"/>
              </a:rPr>
              <a:t>Special Rapporteur on Violence Against Women</a:t>
            </a:r>
            <a:r>
              <a:rPr lang="en-US" sz="1600" dirty="0" smtClean="0">
                <a:latin typeface="Arial"/>
                <a:cs typeface="Arial"/>
              </a:rPr>
              <a:t> visited Australia. WWDA organised a Roundtable of Women with Disability where the SR met with women with disability to discuss violence against women with disability.</a:t>
            </a:r>
            <a:endParaRPr lang="en-US" sz="1600" dirty="0">
              <a:latin typeface="Arial"/>
              <a:cs typeface="Arial"/>
            </a:endParaRPr>
          </a:p>
        </p:txBody>
      </p:sp>
      <p:pic>
        <p:nvPicPr>
          <p:cNvPr id="5" name="Picture 4" descr="IMG_0162 copy (1).jpg" title="Photo of approximately 25 women with disabilities sitting around a large Conference table at a meeting with the United Nations Special Rapporteur on Violence Against Wom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810000"/>
            <a:ext cx="5025485" cy="3048000"/>
          </a:xfrm>
          <a:prstGeom prst="rect">
            <a:avLst/>
          </a:prstGeom>
        </p:spPr>
      </p:pic>
      <p:sp>
        <p:nvSpPr>
          <p:cNvPr id="7" name="Rectangle 6"/>
          <p:cNvSpPr/>
          <p:nvPr/>
        </p:nvSpPr>
        <p:spPr>
          <a:xfrm>
            <a:off x="346363" y="2633747"/>
            <a:ext cx="8620606" cy="830997"/>
          </a:xfrm>
          <a:prstGeom prst="rect">
            <a:avLst/>
          </a:prstGeom>
        </p:spPr>
        <p:txBody>
          <a:bodyPr wrap="square">
            <a:spAutoFit/>
          </a:bodyPr>
          <a:lstStyle/>
          <a:p>
            <a:pPr marL="285750" indent="-285750">
              <a:buFont typeface="Arial"/>
              <a:buChar char="•"/>
            </a:pPr>
            <a:r>
              <a:rPr lang="en-US" sz="1600" dirty="0">
                <a:latin typeface="Arial"/>
                <a:cs typeface="Arial"/>
              </a:rPr>
              <a:t>Using the UN </a:t>
            </a:r>
            <a:r>
              <a:rPr lang="en-US" sz="1600" b="1" dirty="0">
                <a:solidFill>
                  <a:srgbClr val="008000"/>
                </a:solidFill>
                <a:latin typeface="Arial"/>
                <a:cs typeface="Arial"/>
              </a:rPr>
              <a:t>Charter Based Bodies</a:t>
            </a:r>
            <a:r>
              <a:rPr lang="en-US" sz="1600" dirty="0">
                <a:latin typeface="Arial"/>
                <a:cs typeface="Arial"/>
              </a:rPr>
              <a:t> - Visibility of WWDA and our sister colleagues at CSW has seen more emphasis given to women with disability in the Agreed Conclusions stemming from sessions of CSW. </a:t>
            </a:r>
            <a:r>
              <a:rPr lang="en-US" sz="1600" dirty="0" smtClean="0">
                <a:latin typeface="Arial"/>
                <a:cs typeface="Arial"/>
              </a:rPr>
              <a:t>Have run and co-sponsored Side Events at CSW.</a:t>
            </a:r>
            <a:endParaRPr lang="en-US" sz="1600" dirty="0">
              <a:latin typeface="Arial"/>
              <a:cs typeface="Arial"/>
            </a:endParaRPr>
          </a:p>
        </p:txBody>
      </p:sp>
      <p:pic>
        <p:nvPicPr>
          <p:cNvPr id="8" name="Picture 7" descr="IMG_0026.jpg" title="Photo of WWDA member, Helen Meekosha, and Women Enabled President, Stephanie Ortoleva, presenting at a High Levewl Side Event at the United Nations Commission on the Status of Wome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25484" y="3769112"/>
            <a:ext cx="4118515" cy="3088887"/>
          </a:xfrm>
          <a:prstGeom prst="rect">
            <a:avLst/>
          </a:prstGeom>
        </p:spPr>
      </p:pic>
    </p:spTree>
    <p:extLst>
      <p:ext uri="{BB962C8B-B14F-4D97-AF65-F5344CB8AC3E}">
        <p14:creationId xmlns:p14="http://schemas.microsoft.com/office/powerpoint/2010/main" val="664065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r1cvr1 copy.png" title="A picture of a cover page of one of WWDA's publication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807" y="2724728"/>
            <a:ext cx="2880028" cy="3910061"/>
          </a:xfrm>
          <a:prstGeom prst="rect">
            <a:avLst/>
          </a:prstGeom>
        </p:spPr>
      </p:pic>
      <p:pic>
        <p:nvPicPr>
          <p:cNvPr id="5" name="Picture 4" descr="sub1cvr copy.png" title="A picture of a cover page of one of WWDA's publication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28691" y="2724728"/>
            <a:ext cx="2951643" cy="3910061"/>
          </a:xfrm>
          <a:prstGeom prst="rect">
            <a:avLst/>
          </a:prstGeom>
        </p:spPr>
      </p:pic>
      <p:pic>
        <p:nvPicPr>
          <p:cNvPr id="6" name="Picture 5" descr="seoulcvr1 copy.png" title="A picture of a cover page of one of WWDA's publication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88602" y="2724728"/>
            <a:ext cx="2821352" cy="3910061"/>
          </a:xfrm>
          <a:prstGeom prst="rect">
            <a:avLst/>
          </a:prstGeom>
        </p:spPr>
      </p:pic>
      <p:sp>
        <p:nvSpPr>
          <p:cNvPr id="7" name="Rectangle 6"/>
          <p:cNvSpPr/>
          <p:nvPr/>
        </p:nvSpPr>
        <p:spPr>
          <a:xfrm>
            <a:off x="292484" y="265766"/>
            <a:ext cx="7135091" cy="400110"/>
          </a:xfrm>
          <a:prstGeom prst="rect">
            <a:avLst/>
          </a:prstGeom>
        </p:spPr>
        <p:txBody>
          <a:bodyPr wrap="square">
            <a:spAutoFit/>
          </a:bodyPr>
          <a:lstStyle/>
          <a:p>
            <a:r>
              <a:rPr lang="en-US" sz="2000" b="1" dirty="0" smtClean="0">
                <a:latin typeface="Arial"/>
                <a:cs typeface="Arial"/>
              </a:rPr>
              <a:t>1</a:t>
            </a:r>
            <a:r>
              <a:rPr lang="en-US" sz="2000" b="1" dirty="0">
                <a:latin typeface="Arial"/>
                <a:cs typeface="Arial"/>
              </a:rPr>
              <a:t>. </a:t>
            </a:r>
            <a:r>
              <a:rPr lang="en-US" sz="2000" b="1" dirty="0" smtClean="0">
                <a:latin typeface="Arial"/>
                <a:cs typeface="Arial"/>
              </a:rPr>
              <a:t>Applying </a:t>
            </a:r>
            <a:r>
              <a:rPr lang="en-US" sz="2000" b="1" dirty="0">
                <a:latin typeface="Arial"/>
                <a:cs typeface="Arial"/>
              </a:rPr>
              <a:t>a holistic human rights </a:t>
            </a:r>
            <a:r>
              <a:rPr lang="en-US" sz="2000" b="1" dirty="0" smtClean="0">
                <a:latin typeface="Arial"/>
                <a:cs typeface="Arial"/>
              </a:rPr>
              <a:t>framework…cont’d</a:t>
            </a:r>
            <a:endParaRPr lang="en-US" sz="2000" b="1" dirty="0">
              <a:latin typeface="Arial"/>
              <a:cs typeface="Arial"/>
            </a:endParaRPr>
          </a:p>
        </p:txBody>
      </p:sp>
      <p:sp>
        <p:nvSpPr>
          <p:cNvPr id="8" name="Rectangle 7"/>
          <p:cNvSpPr/>
          <p:nvPr/>
        </p:nvSpPr>
        <p:spPr>
          <a:xfrm>
            <a:off x="215514" y="793306"/>
            <a:ext cx="8659093" cy="1815882"/>
          </a:xfrm>
          <a:prstGeom prst="rect">
            <a:avLst/>
          </a:prstGeom>
        </p:spPr>
        <p:txBody>
          <a:bodyPr wrap="square">
            <a:spAutoFit/>
          </a:bodyPr>
          <a:lstStyle/>
          <a:p>
            <a:pPr marL="285750" indent="-285750">
              <a:buFont typeface="Arial"/>
              <a:buChar char="•"/>
            </a:pPr>
            <a:r>
              <a:rPr lang="en-US" sz="1600" dirty="0">
                <a:latin typeface="Arial"/>
                <a:cs typeface="Arial"/>
              </a:rPr>
              <a:t>WWDA routinely and </a:t>
            </a:r>
            <a:r>
              <a:rPr lang="en-US" sz="1600" b="1" dirty="0">
                <a:solidFill>
                  <a:srgbClr val="008000"/>
                </a:solidFill>
                <a:latin typeface="Arial"/>
                <a:cs typeface="Arial"/>
              </a:rPr>
              <a:t>regularly engages</a:t>
            </a:r>
            <a:r>
              <a:rPr lang="en-US" sz="1600" dirty="0">
                <a:latin typeface="Arial"/>
                <a:cs typeface="Arial"/>
              </a:rPr>
              <a:t> with the UN treaty body monitoring Committees </a:t>
            </a:r>
            <a:r>
              <a:rPr lang="en-US" sz="1600" dirty="0" smtClean="0">
                <a:latin typeface="Arial"/>
                <a:cs typeface="Arial"/>
              </a:rPr>
              <a:t>and UN agencies by </a:t>
            </a:r>
            <a:r>
              <a:rPr lang="en-US" sz="1600" dirty="0">
                <a:latin typeface="Arial"/>
                <a:cs typeface="Arial"/>
              </a:rPr>
              <a:t>providing them with our reports, research, articles, case studies, and so on. </a:t>
            </a:r>
            <a:endParaRPr lang="en-US" sz="1600" dirty="0" smtClean="0">
              <a:latin typeface="Arial"/>
              <a:cs typeface="Arial"/>
            </a:endParaRPr>
          </a:p>
          <a:p>
            <a:endParaRPr lang="en-US" sz="1600" dirty="0" smtClean="0">
              <a:latin typeface="Arial"/>
              <a:cs typeface="Arial"/>
            </a:endParaRPr>
          </a:p>
          <a:p>
            <a:pPr marL="285750" indent="-285750">
              <a:buFont typeface="Arial"/>
              <a:buChar char="•"/>
            </a:pPr>
            <a:r>
              <a:rPr lang="en-US" sz="1600" dirty="0" smtClean="0">
                <a:latin typeface="Arial"/>
                <a:cs typeface="Arial"/>
              </a:rPr>
              <a:t>This </a:t>
            </a:r>
            <a:r>
              <a:rPr lang="en-US" sz="1600" dirty="0">
                <a:latin typeface="Arial"/>
                <a:cs typeface="Arial"/>
              </a:rPr>
              <a:t>has proven to be an important and worthwhile </a:t>
            </a:r>
            <a:r>
              <a:rPr lang="en-US" sz="1600" dirty="0" smtClean="0">
                <a:latin typeface="Arial"/>
                <a:cs typeface="Arial"/>
              </a:rPr>
              <a:t>strategy - WWDA </a:t>
            </a:r>
            <a:r>
              <a:rPr lang="en-US" sz="1600" dirty="0">
                <a:latin typeface="Arial"/>
                <a:cs typeface="Arial"/>
              </a:rPr>
              <a:t>has received </a:t>
            </a:r>
            <a:r>
              <a:rPr lang="en-US" sz="1600" b="1" dirty="0">
                <a:solidFill>
                  <a:srgbClr val="008000"/>
                </a:solidFill>
                <a:latin typeface="Arial"/>
                <a:cs typeface="Arial"/>
              </a:rPr>
              <a:t>feedback</a:t>
            </a:r>
            <a:r>
              <a:rPr lang="en-US" sz="1600" dirty="0">
                <a:latin typeface="Arial"/>
                <a:cs typeface="Arial"/>
              </a:rPr>
              <a:t> from </a:t>
            </a:r>
            <a:r>
              <a:rPr lang="en-US" sz="1600" dirty="0" smtClean="0">
                <a:latin typeface="Arial"/>
                <a:cs typeface="Arial"/>
              </a:rPr>
              <a:t>UN </a:t>
            </a:r>
            <a:r>
              <a:rPr lang="en-US" sz="1600" dirty="0">
                <a:latin typeface="Arial"/>
                <a:cs typeface="Arial"/>
              </a:rPr>
              <a:t>Committees </a:t>
            </a:r>
            <a:r>
              <a:rPr lang="en-US" sz="1600" dirty="0" smtClean="0">
                <a:latin typeface="Arial"/>
                <a:cs typeface="Arial"/>
              </a:rPr>
              <a:t>and agencies acknowledging the importance and influence of WWDA’s work. </a:t>
            </a:r>
            <a:endParaRPr lang="en-US" sz="1600" dirty="0">
              <a:latin typeface="Arial"/>
              <a:cs typeface="Arial"/>
            </a:endParaRPr>
          </a:p>
        </p:txBody>
      </p:sp>
    </p:spTree>
    <p:extLst>
      <p:ext uri="{BB962C8B-B14F-4D97-AF65-F5344CB8AC3E}">
        <p14:creationId xmlns:p14="http://schemas.microsoft.com/office/powerpoint/2010/main" val="1502698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3" y="188796"/>
            <a:ext cx="8543637" cy="400110"/>
          </a:xfrm>
          <a:prstGeom prst="rect">
            <a:avLst/>
          </a:prstGeom>
        </p:spPr>
        <p:txBody>
          <a:bodyPr wrap="square">
            <a:spAutoFit/>
          </a:bodyPr>
          <a:lstStyle/>
          <a:p>
            <a:r>
              <a:rPr lang="en-US" sz="2000" b="1" dirty="0" smtClean="0">
                <a:latin typeface="Arial"/>
                <a:cs typeface="Arial"/>
              </a:rPr>
              <a:t>2. Establishing engagement opportunities &amp; building capacity</a:t>
            </a:r>
            <a:endParaRPr lang="en-US" sz="2000" b="1" dirty="0">
              <a:latin typeface="Arial"/>
              <a:cs typeface="Arial"/>
            </a:endParaRPr>
          </a:p>
        </p:txBody>
      </p:sp>
      <p:sp>
        <p:nvSpPr>
          <p:cNvPr id="3" name="Rectangle 2"/>
          <p:cNvSpPr/>
          <p:nvPr/>
        </p:nvSpPr>
        <p:spPr>
          <a:xfrm>
            <a:off x="346363" y="797204"/>
            <a:ext cx="8620607" cy="584776"/>
          </a:xfrm>
          <a:prstGeom prst="rect">
            <a:avLst/>
          </a:prstGeom>
        </p:spPr>
        <p:txBody>
          <a:bodyPr wrap="square">
            <a:spAutoFit/>
          </a:bodyPr>
          <a:lstStyle/>
          <a:p>
            <a:pPr marL="285750" indent="-285750">
              <a:buFont typeface="Arial"/>
              <a:buChar char="•"/>
            </a:pPr>
            <a:r>
              <a:rPr lang="en-AU" sz="1600" dirty="0" smtClean="0">
                <a:latin typeface="Arial"/>
                <a:cs typeface="Arial"/>
              </a:rPr>
              <a:t>WWDA offers full </a:t>
            </a:r>
            <a:r>
              <a:rPr lang="en-AU" sz="1600" b="1" dirty="0" smtClean="0">
                <a:solidFill>
                  <a:srgbClr val="008000"/>
                </a:solidFill>
                <a:latin typeface="Arial"/>
                <a:cs typeface="Arial"/>
              </a:rPr>
              <a:t>Membership</a:t>
            </a:r>
            <a:r>
              <a:rPr lang="en-AU" sz="1600" dirty="0" smtClean="0">
                <a:latin typeface="Arial"/>
                <a:cs typeface="Arial"/>
              </a:rPr>
              <a:t> for women and girls with disability and associate membership for supporters. All memberships are free of charge. </a:t>
            </a:r>
            <a:endParaRPr lang="en-AU" sz="1600" dirty="0">
              <a:latin typeface="Arial"/>
              <a:cs typeface="Arial"/>
            </a:endParaRPr>
          </a:p>
        </p:txBody>
      </p:sp>
      <p:sp>
        <p:nvSpPr>
          <p:cNvPr id="4" name="Rectangle 3"/>
          <p:cNvSpPr/>
          <p:nvPr/>
        </p:nvSpPr>
        <p:spPr>
          <a:xfrm>
            <a:off x="346363" y="1465301"/>
            <a:ext cx="8620607" cy="830997"/>
          </a:xfrm>
          <a:prstGeom prst="rect">
            <a:avLst/>
          </a:prstGeom>
        </p:spPr>
        <p:txBody>
          <a:bodyPr wrap="square">
            <a:spAutoFit/>
          </a:bodyPr>
          <a:lstStyle/>
          <a:p>
            <a:pPr marL="285750" indent="-285750">
              <a:buFont typeface="Arial"/>
              <a:buChar char="•"/>
            </a:pPr>
            <a:r>
              <a:rPr lang="en-AU" sz="1600" dirty="0" smtClean="0">
                <a:latin typeface="Arial"/>
                <a:cs typeface="Arial"/>
              </a:rPr>
              <a:t>WWDA provides a range of mechanisms for women and girls with disability to be actively involved in the organisation. </a:t>
            </a:r>
            <a:r>
              <a:rPr lang="en-AU" sz="1600" b="1" dirty="0" smtClean="0">
                <a:solidFill>
                  <a:srgbClr val="008000"/>
                </a:solidFill>
                <a:latin typeface="Arial"/>
                <a:cs typeface="Arial"/>
              </a:rPr>
              <a:t>Social media</a:t>
            </a:r>
            <a:r>
              <a:rPr lang="en-AU" sz="1600" dirty="0" smtClean="0">
                <a:latin typeface="Arial"/>
                <a:cs typeface="Arial"/>
              </a:rPr>
              <a:t> and other </a:t>
            </a:r>
            <a:r>
              <a:rPr lang="en-AU" sz="1600" b="1" dirty="0" smtClean="0">
                <a:solidFill>
                  <a:srgbClr val="008000"/>
                </a:solidFill>
                <a:latin typeface="Arial"/>
                <a:cs typeface="Arial"/>
              </a:rPr>
              <a:t>digital platforms</a:t>
            </a:r>
            <a:r>
              <a:rPr lang="en-AU" sz="1600" dirty="0" smtClean="0">
                <a:latin typeface="Arial"/>
                <a:cs typeface="Arial"/>
              </a:rPr>
              <a:t> are critical communication and engagement tools for WWDA due to limited resourcing and capacity.    </a:t>
            </a:r>
            <a:endParaRPr lang="en-AU" sz="1600" dirty="0">
              <a:latin typeface="Arial"/>
              <a:cs typeface="Arial"/>
            </a:endParaRPr>
          </a:p>
        </p:txBody>
      </p:sp>
      <p:pic>
        <p:nvPicPr>
          <p:cNvPr id="6" name="Picture 5" descr="Twitterpic1.jpeg" title="A picture of a tweet by Women With Disabilities Australia regarding violence against women and girls with disabilit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362" y="2797742"/>
            <a:ext cx="2770910" cy="2751350"/>
          </a:xfrm>
          <a:prstGeom prst="rect">
            <a:avLst/>
          </a:prstGeom>
          <a:ln w="12700" cap="sq" cmpd="sng">
            <a:solidFill>
              <a:srgbClr val="000000"/>
            </a:solidFill>
            <a:prstDash val="solid"/>
            <a:miter lim="800000"/>
          </a:ln>
          <a:effectLst/>
        </p:spPr>
      </p:pic>
      <p:pic>
        <p:nvPicPr>
          <p:cNvPr id="7" name="Picture 6" descr="WWDA_FB1.jpg" title="A picture of WWDA's Facebook P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297" y="2797742"/>
            <a:ext cx="2337247" cy="3052836"/>
          </a:xfrm>
          <a:prstGeom prst="rect">
            <a:avLst/>
          </a:prstGeom>
          <a:ln w="12700" cap="sq" cmpd="sng">
            <a:solidFill>
              <a:srgbClr val="000000"/>
            </a:solidFill>
            <a:prstDash val="solid"/>
            <a:miter lim="800000"/>
          </a:ln>
          <a:effectLst/>
        </p:spPr>
      </p:pic>
      <p:pic>
        <p:nvPicPr>
          <p:cNvPr id="8" name="Picture 7" descr="WWDA_Web1.jpg" title="A picture of the front page of WWDA's websit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9686" y="2797742"/>
            <a:ext cx="3583525" cy="3442004"/>
          </a:xfrm>
          <a:prstGeom prst="rect">
            <a:avLst/>
          </a:prstGeom>
          <a:ln w="12700" cap="sq" cmpd="sng">
            <a:solidFill>
              <a:srgbClr val="000000"/>
            </a:solidFill>
            <a:prstDash val="solid"/>
            <a:miter lim="800000"/>
          </a:ln>
          <a:effectLst/>
        </p:spPr>
      </p:pic>
    </p:spTree>
    <p:extLst>
      <p:ext uri="{BB962C8B-B14F-4D97-AF65-F5344CB8AC3E}">
        <p14:creationId xmlns:p14="http://schemas.microsoft.com/office/powerpoint/2010/main" val="385996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6363" y="690304"/>
            <a:ext cx="8620607" cy="1077218"/>
          </a:xfrm>
          <a:prstGeom prst="rect">
            <a:avLst/>
          </a:prstGeom>
        </p:spPr>
        <p:txBody>
          <a:bodyPr wrap="square">
            <a:spAutoFit/>
          </a:bodyPr>
          <a:lstStyle/>
          <a:p>
            <a:pPr marL="285750" indent="-285750">
              <a:buFont typeface="Arial"/>
              <a:buChar char="•"/>
            </a:pPr>
            <a:r>
              <a:rPr lang="en-AU" sz="1600" dirty="0" smtClean="0">
                <a:latin typeface="Arial"/>
                <a:cs typeface="Arial"/>
              </a:rPr>
              <a:t>Established the </a:t>
            </a:r>
            <a:r>
              <a:rPr lang="en-AU" sz="1600" b="1" dirty="0" smtClean="0">
                <a:solidFill>
                  <a:srgbClr val="008000"/>
                </a:solidFill>
                <a:latin typeface="Arial"/>
                <a:cs typeface="Arial"/>
              </a:rPr>
              <a:t>WWDA Youth Network</a:t>
            </a:r>
            <a:r>
              <a:rPr lang="en-AU" sz="1600" dirty="0" smtClean="0">
                <a:latin typeface="Arial"/>
                <a:cs typeface="Arial"/>
              </a:rPr>
              <a:t> </a:t>
            </a:r>
            <a:r>
              <a:rPr lang="en-AU" sz="1600" dirty="0">
                <a:latin typeface="Arial"/>
                <a:cs typeface="Arial"/>
              </a:rPr>
              <a:t>in 2014. </a:t>
            </a:r>
            <a:r>
              <a:rPr lang="en-AU" sz="1600" dirty="0" smtClean="0">
                <a:latin typeface="Arial"/>
                <a:cs typeface="Arial"/>
              </a:rPr>
              <a:t>Created </a:t>
            </a:r>
            <a:r>
              <a:rPr lang="en-AU" sz="1600" dirty="0">
                <a:latin typeface="Arial"/>
                <a:cs typeface="Arial"/>
              </a:rPr>
              <a:t>by and for girls and young women with </a:t>
            </a:r>
            <a:r>
              <a:rPr lang="en-AU" sz="1600" dirty="0" smtClean="0">
                <a:latin typeface="Arial"/>
                <a:cs typeface="Arial"/>
              </a:rPr>
              <a:t>disability aged 13-20yrs</a:t>
            </a:r>
            <a:r>
              <a:rPr lang="en-AU" sz="1600" dirty="0">
                <a:latin typeface="Arial"/>
                <a:cs typeface="Arial"/>
              </a:rPr>
              <a:t>. Is organic, interactive and distributed across a range of platforms including Facebook, Twitter, </a:t>
            </a:r>
            <a:r>
              <a:rPr lang="en-AU" sz="1600" dirty="0" smtClean="0">
                <a:latin typeface="Arial"/>
                <a:cs typeface="Arial"/>
              </a:rPr>
              <a:t>Instagram, YouTube </a:t>
            </a:r>
            <a:r>
              <a:rPr lang="en-AU" sz="1600" dirty="0">
                <a:latin typeface="Arial"/>
                <a:cs typeface="Arial"/>
              </a:rPr>
              <a:t>and </a:t>
            </a:r>
            <a:r>
              <a:rPr lang="en-AU" sz="1600" dirty="0" smtClean="0">
                <a:latin typeface="Arial"/>
                <a:cs typeface="Arial"/>
              </a:rPr>
              <a:t>its own </a:t>
            </a:r>
            <a:r>
              <a:rPr lang="en-AU" sz="1600" dirty="0">
                <a:latin typeface="Arial"/>
                <a:cs typeface="Arial"/>
              </a:rPr>
              <a:t>website (</a:t>
            </a:r>
            <a:r>
              <a:rPr lang="en-AU" sz="1600" dirty="0" smtClean="0">
                <a:latin typeface="Arial"/>
                <a:cs typeface="Arial"/>
                <a:hlinkClick r:id="rId2"/>
              </a:rPr>
              <a:t>www.youth.wwda.org.au</a:t>
            </a:r>
            <a:r>
              <a:rPr lang="en-AU" sz="1600" dirty="0" smtClean="0">
                <a:latin typeface="Arial"/>
                <a:cs typeface="Arial"/>
              </a:rPr>
              <a:t>). </a:t>
            </a:r>
            <a:endParaRPr lang="en-AU" sz="1600" dirty="0">
              <a:latin typeface="Arial"/>
              <a:cs typeface="Arial"/>
            </a:endParaRPr>
          </a:p>
        </p:txBody>
      </p:sp>
      <p:sp>
        <p:nvSpPr>
          <p:cNvPr id="7" name="Rectangle 6"/>
          <p:cNvSpPr/>
          <p:nvPr/>
        </p:nvSpPr>
        <p:spPr>
          <a:xfrm>
            <a:off x="238605" y="188796"/>
            <a:ext cx="8797637" cy="400110"/>
          </a:xfrm>
          <a:prstGeom prst="rect">
            <a:avLst/>
          </a:prstGeom>
        </p:spPr>
        <p:txBody>
          <a:bodyPr wrap="square">
            <a:spAutoFit/>
          </a:bodyPr>
          <a:lstStyle/>
          <a:p>
            <a:r>
              <a:rPr lang="en-US" sz="2000" b="1" dirty="0" smtClean="0">
                <a:latin typeface="Arial"/>
                <a:cs typeface="Arial"/>
              </a:rPr>
              <a:t>2. Establishing engagement opportunities &amp; building capacity….cont’d</a:t>
            </a:r>
            <a:endParaRPr lang="en-US" sz="2000" b="1" dirty="0">
              <a:latin typeface="Arial"/>
              <a:cs typeface="Arial"/>
            </a:endParaRPr>
          </a:p>
        </p:txBody>
      </p:sp>
      <p:pic>
        <p:nvPicPr>
          <p:cNvPr id="8" name="Picture 7" descr="YN_1.jpg" title="A picture of the front page of the WWDA Youth Network webs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954" y="2001212"/>
            <a:ext cx="4411054" cy="4687454"/>
          </a:xfrm>
          <a:prstGeom prst="rect">
            <a:avLst/>
          </a:prstGeom>
          <a:ln w="12700" cmpd="sng">
            <a:solidFill>
              <a:schemeClr val="tx1"/>
            </a:solidFill>
          </a:ln>
          <a:effectLst/>
        </p:spPr>
      </p:pic>
      <p:pic>
        <p:nvPicPr>
          <p:cNvPr id="11" name="Picture 10" descr="15things1.jpg" title="A picture of an article on the WWDA Youth Network website which focuses on sexual and reproductive right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56970" y="1654849"/>
            <a:ext cx="3879272" cy="3387436"/>
          </a:xfrm>
          <a:prstGeom prst="rect">
            <a:avLst/>
          </a:prstGeom>
          <a:ln w="12700" cap="sq" cmpd="sng">
            <a:solidFill>
              <a:srgbClr val="000000"/>
            </a:solidFill>
            <a:prstDash val="solid"/>
            <a:miter lim="800000"/>
          </a:ln>
          <a:effectLst/>
        </p:spPr>
      </p:pic>
      <p:sp>
        <p:nvSpPr>
          <p:cNvPr id="12" name="TextBox 11"/>
          <p:cNvSpPr txBox="1"/>
          <p:nvPr/>
        </p:nvSpPr>
        <p:spPr>
          <a:xfrm>
            <a:off x="5126182" y="5218986"/>
            <a:ext cx="3910060" cy="1323439"/>
          </a:xfrm>
          <a:prstGeom prst="rect">
            <a:avLst/>
          </a:prstGeom>
          <a:noFill/>
        </p:spPr>
        <p:txBody>
          <a:bodyPr wrap="square" rtlCol="0">
            <a:spAutoFit/>
          </a:bodyPr>
          <a:lstStyle/>
          <a:p>
            <a:pPr algn="just"/>
            <a:r>
              <a:rPr lang="en-US" sz="1600" dirty="0" smtClean="0">
                <a:latin typeface="Arial"/>
                <a:cs typeface="Arial"/>
              </a:rPr>
              <a:t>WWDA Youth Network was </a:t>
            </a:r>
            <a:r>
              <a:rPr lang="en-US" sz="1600" b="1" dirty="0" smtClean="0">
                <a:solidFill>
                  <a:srgbClr val="008000"/>
                </a:solidFill>
                <a:latin typeface="Arial"/>
                <a:cs typeface="Arial"/>
              </a:rPr>
              <a:t>launched</a:t>
            </a:r>
            <a:r>
              <a:rPr lang="en-US" sz="1600" dirty="0" smtClean="0">
                <a:latin typeface="Arial"/>
                <a:cs typeface="Arial"/>
              </a:rPr>
              <a:t> by the Minister for Women in July 2015. </a:t>
            </a:r>
            <a:r>
              <a:rPr lang="en-US" sz="1600" dirty="0">
                <a:latin typeface="Arial"/>
                <a:cs typeface="Arial"/>
              </a:rPr>
              <a:t>See</a:t>
            </a:r>
            <a:r>
              <a:rPr lang="en-US" sz="1600" dirty="0" smtClean="0">
                <a:latin typeface="Arial"/>
                <a:cs typeface="Arial"/>
              </a:rPr>
              <a:t>:</a:t>
            </a:r>
          </a:p>
          <a:p>
            <a:r>
              <a:rPr lang="en-US" sz="1600" dirty="0" smtClean="0">
                <a:latin typeface="Arial"/>
                <a:cs typeface="Arial"/>
                <a:hlinkClick r:id="rId5"/>
              </a:rPr>
              <a:t>http</a:t>
            </a:r>
            <a:r>
              <a:rPr lang="en-US" sz="1600" dirty="0">
                <a:latin typeface="Arial"/>
                <a:cs typeface="Arial"/>
                <a:hlinkClick r:id="rId5"/>
              </a:rPr>
              <a:t>://wwda.org.au/wwda-youth-network-launch-a-resounding-success</a:t>
            </a:r>
            <a:r>
              <a:rPr lang="en-US" sz="1600" dirty="0" smtClean="0">
                <a:latin typeface="Arial"/>
                <a:cs typeface="Arial"/>
                <a:hlinkClick r:id="rId5"/>
              </a:rPr>
              <a:t>/</a:t>
            </a:r>
            <a:r>
              <a:rPr lang="en-US" sz="1600" dirty="0" smtClean="0">
                <a:latin typeface="Arial"/>
                <a:cs typeface="Arial"/>
              </a:rPr>
              <a:t> </a:t>
            </a:r>
            <a:endParaRPr lang="en-US" sz="1600" dirty="0">
              <a:latin typeface="Arial"/>
              <a:cs typeface="Arial"/>
            </a:endParaRPr>
          </a:p>
        </p:txBody>
      </p:sp>
    </p:spTree>
    <p:extLst>
      <p:ext uri="{BB962C8B-B14F-4D97-AF65-F5344CB8AC3E}">
        <p14:creationId xmlns:p14="http://schemas.microsoft.com/office/powerpoint/2010/main" val="1227155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13268</TotalTime>
  <Words>1794</Words>
  <Application>Microsoft Macintosh PowerPoint</Application>
  <PresentationFormat>On-screen Show (4:3)</PresentationFormat>
  <Paragraphs>116</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Helvetica Neue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Women With DIsabilities Australia (WWDA)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Frohmader</dc:creator>
  <cp:lastModifiedBy>Christopher Brophy</cp:lastModifiedBy>
  <cp:revision>143</cp:revision>
  <cp:lastPrinted>2016-11-07T01:39:19Z</cp:lastPrinted>
  <dcterms:created xsi:type="dcterms:W3CDTF">2016-10-04T06:46:29Z</dcterms:created>
  <dcterms:modified xsi:type="dcterms:W3CDTF">2016-11-10T00:10:23Z</dcterms:modified>
</cp:coreProperties>
</file>